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Masters/slideMaster2.xml" ContentType="application/vnd.openxmlformats-officedocument.presentationml.slideMaster+xml"/>
  <Override PartName="/ppt/slideMasters/theme/theme3.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notesMasters/theme/theme4.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194a9d79324996" /><Relationship Type="http://schemas.openxmlformats.org/officeDocument/2006/relationships/extended-properties" Target="/docProps/app.xml" Id="R7a09b90a8f0c4cc2" /><Relationship Type="http://schemas.openxmlformats.org/officeDocument/2006/relationships/officeDocument" Target="/ppt/presentation.xml" Id="Red3c8c1f820b46f4"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e81e7151162f401b"/>
    <p:sldMasterId xmlns:r="http://schemas.openxmlformats.org/officeDocument/2006/relationships" id="2147483661" r:id="R22b800616f414455"/>
  </p:sldMasterIdLst>
  <p:notesMasterIdLst>
    <p:notesMasterId xmlns:r="http://schemas.openxmlformats.org/officeDocument/2006/relationships" r:id="R19ecc16a0c6944e2"/>
  </p:notesMasterIdLst>
  <p:sldIdLst>
    <p:sldId xmlns:r="http://schemas.openxmlformats.org/officeDocument/2006/relationships" id="256" r:id="R429f39a6a91044a1"/>
    <p:sldId xmlns:r="http://schemas.openxmlformats.org/officeDocument/2006/relationships" id="257" r:id="Rdb5f132459b6411c"/>
    <p:sldId xmlns:r="http://schemas.openxmlformats.org/officeDocument/2006/relationships" id="258" r:id="Rf8122f1d177c4f48"/>
    <p:sldId xmlns:r="http://schemas.openxmlformats.org/officeDocument/2006/relationships" id="259" r:id="R787bf3b72a73489a"/>
    <p:sldId xmlns:r="http://schemas.openxmlformats.org/officeDocument/2006/relationships" id="260" r:id="Rca53e4c901bf4307"/>
    <p:sldId xmlns:r="http://schemas.openxmlformats.org/officeDocument/2006/relationships" id="261" r:id="R8dc4053a6c8e49be"/>
    <p:sldId xmlns:r="http://schemas.openxmlformats.org/officeDocument/2006/relationships" id="262" r:id="R56850f3b1d90400e"/>
    <p:sldId xmlns:r="http://schemas.openxmlformats.org/officeDocument/2006/relationships" id="263" r:id="R71b9172e1bcc4951"/>
    <p:sldId xmlns:r="http://schemas.openxmlformats.org/officeDocument/2006/relationships" id="264" r:id="R4d82f93dfa43426b"/>
    <p:sldId xmlns:r="http://schemas.openxmlformats.org/officeDocument/2006/relationships" id="265" r:id="R5987ecf029da4ba1"/>
    <p:sldId xmlns:r="http://schemas.openxmlformats.org/officeDocument/2006/relationships" id="266" r:id="R48450972519e4c2f"/>
    <p:sldId xmlns:r="http://schemas.openxmlformats.org/officeDocument/2006/relationships" id="267" r:id="Rd6c59a93444f48fb"/>
    <p:sldId xmlns:r="http://schemas.openxmlformats.org/officeDocument/2006/relationships" id="268" r:id="Ra4d8b0f68a564283"/>
    <p:sldId xmlns:r="http://schemas.openxmlformats.org/officeDocument/2006/relationships" id="269" r:id="R1458da8ed16340df"/>
    <p:sldId xmlns:r="http://schemas.openxmlformats.org/officeDocument/2006/relationships" id="270" r:id="Rbd406103f586449b"/>
    <p:sldId xmlns:r="http://schemas.openxmlformats.org/officeDocument/2006/relationships" id="271" r:id="Rf7bac3a1132c47e4"/>
    <p:sldId xmlns:r="http://schemas.openxmlformats.org/officeDocument/2006/relationships" id="272" r:id="Rbb917f62769949d2"/>
    <p:sldId xmlns:r="http://schemas.openxmlformats.org/officeDocument/2006/relationships" id="273" r:id="R19f8cbb06a214e17"/>
    <p:sldId xmlns:r="http://schemas.openxmlformats.org/officeDocument/2006/relationships" id="274" r:id="R8ef748c9055540dd"/>
    <p:sldId xmlns:r="http://schemas.openxmlformats.org/officeDocument/2006/relationships" id="275" r:id="Rbc8c571ca48c4143"/>
    <p:sldId xmlns:r="http://schemas.openxmlformats.org/officeDocument/2006/relationships" id="276" r:id="R5656eb36fc47455b"/>
    <p:sldId xmlns:r="http://schemas.openxmlformats.org/officeDocument/2006/relationships" id="277" r:id="Rf6596f2233f24138"/>
    <p:sldId xmlns:r="http://schemas.openxmlformats.org/officeDocument/2006/relationships" id="278" r:id="R0aaa370c9f57418e"/>
    <p:sldId xmlns:r="http://schemas.openxmlformats.org/officeDocument/2006/relationships" id="279" r:id="Rf8940a685eaa418b"/>
    <p:sldId xmlns:r="http://schemas.openxmlformats.org/officeDocument/2006/relationships" id="280" r:id="R5740fa36798e428d"/>
  </p:sldIdLst>
  <p:sldSz cx="12192000" cy="6858000"/>
  <p:notesSz cx="6858000" cy="9144000"/>
  <p:embeddedFontLst>
    <p:embeddedFont>
      <p:font typeface="Lora"/>
      <p:regular xmlns:r="http://schemas.openxmlformats.org/officeDocument/2006/relationships" r:id="R1e479f33624d4ca6"/>
      <p:bold xmlns:r="http://schemas.openxmlformats.org/officeDocument/2006/relationships" r:id="R83099f7611254ed0"/>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6c886fdb814251" /><Relationship Type="http://schemas.openxmlformats.org/officeDocument/2006/relationships/slideMaster" Target="/ppt/slideMasters/slideMaster1.xml" Id="Re81e7151162f401b" /><Relationship Type="http://schemas.openxmlformats.org/officeDocument/2006/relationships/slideMaster" Target="/ppt/slideMasters/slideMaster2.xml" Id="R22b800616f414455" /><Relationship Type="http://schemas.openxmlformats.org/officeDocument/2006/relationships/notesMaster" Target="/ppt/notesMasters/notesMaster1.xml" Id="R19ecc16a0c6944e2" /><Relationship Type="http://schemas.openxmlformats.org/officeDocument/2006/relationships/presProps" Target="/ppt/presProps.xml" Id="Rdf7799e78e104103" /><Relationship Type="http://schemas.openxmlformats.org/officeDocument/2006/relationships/tableStyles" Target="/ppt/tableStyles.xml" Id="R535c763f11524f12" /><Relationship Type="http://schemas.openxmlformats.org/officeDocument/2006/relationships/font" Target="/ppt/fonts/font.dat" Id="R1e479f33624d4ca6" /><Relationship Type="http://schemas.openxmlformats.org/officeDocument/2006/relationships/font" Target="/ppt/fonts/font2.dat" Id="R83099f7611254ed0" /><Relationship Type="http://schemas.openxmlformats.org/officeDocument/2006/relationships/slide" Target="/ppt/slides/slide1.xml" Id="R429f39a6a91044a1" /><Relationship Type="http://schemas.openxmlformats.org/officeDocument/2006/relationships/slide" Target="/ppt/slides/slide2.xml" Id="Rdb5f132459b6411c" /><Relationship Type="http://schemas.openxmlformats.org/officeDocument/2006/relationships/slide" Target="/ppt/slides/slide3.xml" Id="Rf8122f1d177c4f48" /><Relationship Type="http://schemas.openxmlformats.org/officeDocument/2006/relationships/slide" Target="/ppt/slides/slide4.xml" Id="R787bf3b72a73489a" /><Relationship Type="http://schemas.openxmlformats.org/officeDocument/2006/relationships/slide" Target="/ppt/slides/slide5.xml" Id="Rca53e4c901bf4307" /><Relationship Type="http://schemas.openxmlformats.org/officeDocument/2006/relationships/slide" Target="/ppt/slides/slide6.xml" Id="R8dc4053a6c8e49be" /><Relationship Type="http://schemas.openxmlformats.org/officeDocument/2006/relationships/slide" Target="/ppt/slides/slide7.xml" Id="R56850f3b1d90400e" /><Relationship Type="http://schemas.openxmlformats.org/officeDocument/2006/relationships/slide" Target="/ppt/slides/slide8.xml" Id="R71b9172e1bcc4951" /><Relationship Type="http://schemas.openxmlformats.org/officeDocument/2006/relationships/slide" Target="/ppt/slides/slide9.xml" Id="R4d82f93dfa43426b" /><Relationship Type="http://schemas.openxmlformats.org/officeDocument/2006/relationships/slide" Target="/ppt/slides/slide10.xml" Id="R5987ecf029da4ba1" /><Relationship Type="http://schemas.openxmlformats.org/officeDocument/2006/relationships/slide" Target="/ppt/slides/slide11.xml" Id="R48450972519e4c2f" /><Relationship Type="http://schemas.openxmlformats.org/officeDocument/2006/relationships/slide" Target="/ppt/slides/slide12.xml" Id="Rd6c59a93444f48fb" /><Relationship Type="http://schemas.openxmlformats.org/officeDocument/2006/relationships/slide" Target="/ppt/slides/slide13.xml" Id="Ra4d8b0f68a564283" /><Relationship Type="http://schemas.openxmlformats.org/officeDocument/2006/relationships/slide" Target="/ppt/slides/slide14.xml" Id="R1458da8ed16340df" /><Relationship Type="http://schemas.openxmlformats.org/officeDocument/2006/relationships/slide" Target="/ppt/slides/slide15.xml" Id="Rbd406103f586449b" /><Relationship Type="http://schemas.openxmlformats.org/officeDocument/2006/relationships/slide" Target="/ppt/slides/slide16.xml" Id="Rf7bac3a1132c47e4" /><Relationship Type="http://schemas.openxmlformats.org/officeDocument/2006/relationships/slide" Target="/ppt/slides/slide17.xml" Id="Rbb917f62769949d2" /><Relationship Type="http://schemas.openxmlformats.org/officeDocument/2006/relationships/slide" Target="/ppt/slides/slide18.xml" Id="R19f8cbb06a214e17" /><Relationship Type="http://schemas.openxmlformats.org/officeDocument/2006/relationships/slide" Target="/ppt/slides/slide19.xml" Id="R8ef748c9055540dd" /><Relationship Type="http://schemas.openxmlformats.org/officeDocument/2006/relationships/slide" Target="/ppt/slides/slide20.xml" Id="Rbc8c571ca48c4143" /><Relationship Type="http://schemas.openxmlformats.org/officeDocument/2006/relationships/slide" Target="/ppt/slides/slide21.xml" Id="R5656eb36fc47455b" /><Relationship Type="http://schemas.openxmlformats.org/officeDocument/2006/relationships/slide" Target="/ppt/slides/slide22.xml" Id="Rf6596f2233f24138" /><Relationship Type="http://schemas.openxmlformats.org/officeDocument/2006/relationships/slide" Target="/ppt/slides/slide23.xml" Id="R0aaa370c9f57418e" /><Relationship Type="http://schemas.openxmlformats.org/officeDocument/2006/relationships/slide" Target="/ppt/slides/slide24.xml" Id="Rf8940a685eaa418b" /><Relationship Type="http://schemas.openxmlformats.org/officeDocument/2006/relationships/slide" Target="/ppt/slides/slide25.xml" Id="R5740fa36798e42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4.xml" Id="Rb6c977b6813643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4.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Arial"/>
        <a:ea typeface="Calibri Light"/>
        <a:cs typeface="Calibri Light"/>
      </a:majorFont>
      <a:minorFont>
        <a:latin typeface="Arial"/>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8a57d28a9d4714" /><Relationship Type="http://schemas.openxmlformats.org/officeDocument/2006/relationships/notesMaster" Target="/ppt/notesMasters/notesMaster1.xml" Id="R0d7273ce2467485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27b6a4376d4fde" /><Relationship Type="http://schemas.openxmlformats.org/officeDocument/2006/relationships/notesMaster" Target="/ppt/notesMasters/notesMaster1.xml" Id="Rc3a4c854f98040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d0031557d2204784" /><Relationship Type="http://schemas.openxmlformats.org/officeDocument/2006/relationships/notesMaster" Target="/ppt/notesMasters/notesMaster1.xml" Id="R73a162aa92e642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45f4ee5b0d84038" /><Relationship Type="http://schemas.openxmlformats.org/officeDocument/2006/relationships/notesMaster" Target="/ppt/notesMasters/notesMaster1.xml" Id="R9aac8e0a670740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bbbe03506534ced" /><Relationship Type="http://schemas.openxmlformats.org/officeDocument/2006/relationships/notesMaster" Target="/ppt/notesMasters/notesMaster1.xml" Id="R476dccc6fcab4ba6"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374464731b4ac9" /><Relationship Type="http://schemas.openxmlformats.org/officeDocument/2006/relationships/notesMaster" Target="/ppt/notesMasters/notesMaster1.xml" Id="Rc88c025644e54d3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7c2f50ef734e05" /><Relationship Type="http://schemas.openxmlformats.org/officeDocument/2006/relationships/notesMaster" Target="/ppt/notesMasters/notesMaster1.xml" Id="Rc40669698c3642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52c073c8514082" /><Relationship Type="http://schemas.openxmlformats.org/officeDocument/2006/relationships/notesMaster" Target="/ppt/notesMasters/notesMaster1.xml" Id="R530fce0f2b8549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536ff5b5c44d3e" /><Relationship Type="http://schemas.openxmlformats.org/officeDocument/2006/relationships/notesMaster" Target="/ppt/notesMasters/notesMaster1.xml" Id="R72687d3be4db455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49df8b985a34f0d" /><Relationship Type="http://schemas.openxmlformats.org/officeDocument/2006/relationships/notesMaster" Target="/ppt/notesMasters/notesMaster1.xml" Id="R70b5a4a9b9a04d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b1b975a9cf1425b" /><Relationship Type="http://schemas.openxmlformats.org/officeDocument/2006/relationships/notesMaster" Target="/ppt/notesMasters/notesMaster1.xml" Id="R03a44c7cd0904ee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fcafe8923cc486b" /><Relationship Type="http://schemas.openxmlformats.org/officeDocument/2006/relationships/notesMaster" Target="/ppt/notesMasters/notesMaster1.xml" Id="R9d2cb17b3063470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6dad45977af4b18" /><Relationship Type="http://schemas.openxmlformats.org/officeDocument/2006/relationships/notesMaster" Target="/ppt/notesMasters/notesMaster1.xml" Id="R46e2373f103b422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58d32c1117847e2" /><Relationship Type="http://schemas.openxmlformats.org/officeDocument/2006/relationships/notesMaster" Target="/ppt/notesMasters/notesMaster1.xml" Id="Refa8577ee62348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d8815de7e04246" /><Relationship Type="http://schemas.openxmlformats.org/officeDocument/2006/relationships/notesMaster" Target="/ppt/notesMasters/notesMaster1.xml" Id="R7be85667ca834b5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92461d7beec4348" /><Relationship Type="http://schemas.openxmlformats.org/officeDocument/2006/relationships/notesMaster" Target="/ppt/notesMasters/notesMaster1.xml" Id="R0f24f90f360042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4c9e41ed714ad6" /><Relationship Type="http://schemas.openxmlformats.org/officeDocument/2006/relationships/notesMaster" Target="/ppt/notesMasters/notesMaster1.xml" Id="R201d15632dea4f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f586cedcef94373" /><Relationship Type="http://schemas.openxmlformats.org/officeDocument/2006/relationships/notesMaster" Target="/ppt/notesMasters/notesMaster1.xml" Id="Rd932ce7af80a40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e99e4ce378f4bca" /><Relationship Type="http://schemas.openxmlformats.org/officeDocument/2006/relationships/notesMaster" Target="/ppt/notesMasters/notesMaster1.xml" Id="R7632341cd854492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e568bb174e5451e" /><Relationship Type="http://schemas.openxmlformats.org/officeDocument/2006/relationships/notesMaster" Target="/ppt/notesMasters/notesMaster1.xml" Id="R73a8dc5e491148d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2f31adfaced45fc" /><Relationship Type="http://schemas.openxmlformats.org/officeDocument/2006/relationships/notesMaster" Target="/ppt/notesMasters/notesMaster1.xml" Id="R6e809b3fb43a44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d2231445c7e4861" /><Relationship Type="http://schemas.openxmlformats.org/officeDocument/2006/relationships/notesMaster" Target="/ppt/notesMasters/notesMaster1.xml" Id="Re8f362c47a1b47c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350e1f7a2e40ca" /><Relationship Type="http://schemas.openxmlformats.org/officeDocument/2006/relationships/notesMaster" Target="/ppt/notesMasters/notesMaster1.xml" Id="Rb9f51c088d4448e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c0e245fb7bf41b5" /><Relationship Type="http://schemas.openxmlformats.org/officeDocument/2006/relationships/notesMaster" Target="/ppt/notesMasters/notesMaster1.xml" Id="Rfcb16b407164421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6f2dc318d114620" /><Relationship Type="http://schemas.openxmlformats.org/officeDocument/2006/relationships/notesMaster" Target="/ppt/notesMasters/notesMaster1.xml" Id="R261fea43533947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Today we are building an ongoing AI Chief of Staff across the work and personal responsibilities a person chooses to include. A standing charter defines the role. A current operating brief records the situation, and a deliverable log makes commitments visible. The Hobson demo uses fictional executive Avery Bennett at Northstar Benefits. It tests one demanding day inside a broader role. It does not claim that one prompt creates an autonomous employee. The live project is 3-demo-Chief of Staff. Today is October 2, 2026. The fictional case takes place October 20–21, which is a simulation clock, not the session date.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about five minutes for news, ten for the operating design, and fifteen to twenty for the Hobson walkthrough. Leave time for discussion and member requests. The demo guide supplies the exact prompts, prepared answers, and presenter talk track. The build guide is for participants creating their own Chief of Staff after the call. We will show one meaningful update and preserve the changed state. Agent Chains is the separate October 15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Announce the recording before starting it: We usually do not record these calls. We received several requests for this Chief of Staff session, so we are recording this week. Remind participants that recording is active and that they can keep personal or confidential examples out of the discussion. Do not promise a recording distribution policy or a replay link that has not been decided. Participants can click either download in Slide Show mode. The build guide is the step-by-step guide for their own setup. The Hobson guide contains the demonstration, including the answers and expected behaviors. Do not upload the whole Hobson guide into the live demo project. Copy only the shaded prompt blocks.</a:t>
            </a:r>
          </a:p>
          <a:p xmlns:a="http://schemas.openxmlformats.org/drawingml/2006/main">
            <a:r>
              <a:t/>
            </a:r>
          </a:p>
          <a:p xmlns:a="http://schemas.openxmlformats.org/drawingml/2006/main">
            <a:r>
              <a:t>Build guide: https://www.hawksmoor.ai/resources/signal-room/2026-10-02-build-your-ai-chief-of-staff.pdf</a:t>
            </a:r>
          </a:p>
          <a:p xmlns:a="http://schemas.openxmlformats.org/drawingml/2006/main">
            <a:r>
              <a:t>Hobson demo: https://www.hawksmoor.ai/resources/signal-room/2026-10-02-hobson-chief-of-staff-demo.pdf</a:t>
            </a:r>
          </a:p>
          <a:p xmlns:a="http://schemas.openxmlformats.org/drawingml/2006/main">
            <a:r>
              <a:t>Field Notes: https://www.hawksmoor.ai/about/events/signal-room/field-notes/2026-10-02-build-your-ai-chief-of-staff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Delegated work requires more context than an isolated question. A Chief of Staff needs to know which goals matter, what is already promised, who owns each decision, and what evidence counts as completion. The same design can travel across AI platforms because these requirements belong to the work itself. Product features determine whether a particular account can access files, dispatch separate agents, or run in the background. The portable baseline is a standing instruction, accessible records, and an explicit review routine. Additional automation should earn trust through observed results on the owner's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News checked October 1, 2026. OpenAI introduced GPT-6.1 Sol on September 29, positioning it for professional work with lower cost than Astra. Its announced availability covers ChatGPT Work, Codex, and the API, with plan differences. The practical question is whether it produces an accepted brief with less correction effort. Sources: https://openai.com/index/introducing-gpt-6-1-sol/ and https://openai.com/index/devday-2026-recap/</a:t>
            </a:r>
          </a:p>
          <a:p xmlns:a="http://schemas.openxmlformats.org/drawingml/2006/main">
            <a:r>
              <a:t/>
            </a:r>
          </a:p>
          <a:p xmlns:a="http://schemas.openxmlformats.org/drawingml/2006/main">
            <a:r>
              <a:t>OpenAI also introduced dots for ongoing work across connected apps. Rollout covers eligible Pro and Business Premium users, with Enterprise beta access controlled by administrators. A standing CoS charter remains useful without this feature. Background execution requires a product capability and configured access. Source: https://openai.com/index/introducing-dots/</a:t>
            </a:r>
          </a:p>
          <a:p xmlns:a="http://schemas.openxmlformats.org/drawingml/2006/main">
            <a:r>
              <a:t/>
            </a:r>
          </a:p>
          <a:p xmlns:a="http://schemas.openxmlformats.org/drawingml/2006/main">
            <a:r>
              <a:t>Google announced Gemini 4 Argon September 30. Initial access goes to trusted cyber defenders through Fairwind, ahead of broader access. Google describes a phased release for safeguards and testing. Its announcement gives no general-availability date. This supersedes the earlier anticipated-launch wording. Participants should use a model already available in their account. Source: https://blog.google/innovation-and-ai/models-and-research/gemini-models/gemini-4-argon/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Episode 243, published September 29, features Paul Roetzer and Mike Kaput. Roetzer emphasizes reliability and cost per completed task. At 24:16, they discuss Jensen Huang’s interview with Ezra Klein. Huang presents safeguards as an engineering challenge, while Klein questions competitive incentives. Roetzer also cautions that summaries can lose context and that people still need to participate in relationships. Source: https://podcast.smarterx.ai/shownotes/243</a:t>
            </a:r>
          </a:p>
          <a:p xmlns:a="http://schemas.openxmlformats.org/drawingml/2006/main">
            <a:r>
              <a:t/>
            </a:r>
          </a:p>
          <a:p xmlns:a="http://schemas.openxmlformats.org/drawingml/2006/main">
            <a:r>
              <a:t>Episode 244, published October 1, features Mike Kaput interviewing Alibaba.com president Kuo Zhang. Zhang describes sourcing workflows and evaluates agents using task success, time, and price. These are company descriptions, not independently verified performance results. The relevant evaluation segment starts at 40:47. Source: https://podcast.smarterx.ai/shownotes/244</a:t>
            </a:r>
          </a:p>
          <a:p xmlns:a="http://schemas.openxmlformats.org/drawingml/2006/main">
            <a:r>
              <a:t/>
            </a:r>
          </a:p>
          <a:p xmlns:a="http://schemas.openxmlformats.org/drawingml/2006/main">
            <a:r>
              <a:t>Our application: judge the Chief of Staff by the decisions and commitments it helps manage. During rehearsal, count factual errors, missing owners, correction time, and whether a fresh session preserves unresolved work. A compelling demonstration shows the result and its evidence. It also shows where the human owner still needs to decide.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Checked October 2, 2026. Anthropic announced an expanded Barclays collaboration on October 1. Reported use cases include software development, a colleague knowledge assistant, and routing incoming emails. The announcement describes governance and human oversight. These are company-reported deployments, not an independent measurement of their return on investment. Our interpretation: enterprise usefulness depends on a defined job and managed access, which is why we define Hobson’s remit and approval boundaries. Source: https://www.anthropic.com/news/barclays-scales-claude</a:t>
            </a:r>
          </a:p>
          <a:p xmlns:a="http://schemas.openxmlformats.org/drawingml/2006/main">
            <a:r>
              <a:t/>
            </a:r>
          </a:p>
          <a:p xmlns:a="http://schemas.openxmlformats.org/drawingml/2006/main">
            <a:r>
              <a:t>OpenAI’s October 1 release notes describe an iOS camera Scan feature that combines multiple captured pages into a PDF for a chat. This can help a participant supply existing notes without building a full Second Brain first. The same update adds clothing/accessory virtual try-on and saved product favorites. Those shopping features do not establish that Hobson can place an order or cancel an appointment. Verify the specific tools and permissions available in your account. Source: https://help.openai.com/en/articles/6825453-chatgpt-release-notes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Attention means selecting what matters from the available evidence, including work that should wait. Decisions require choices, reasons, and unresolved questions. Commitments require an accountable person, a due time when known, and a visible next action. These responsibilities continue across individual requests. For example, a new prospect meeting can conflict with client delivery or a protected personal commitment. The Chief of Staff should surface that tradeoff before adding more work to the plan. The human owner decides priorities and retains authority over consequential actions. A useful system makes that decision easier and preserves its outcome for the next session.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Second Brain organizes knowledge so it can support thinking and action. An AI Chief of Staff uses available context to coordinate responsibilities and follow through on commitments. An agent chain passes a bounded assignment through specialist stages. These concepts overlap, but they answer different setup questions. You do not need to finish a Second Brain project before building your Chief of Staff. Start with current goals, commitments, constraints, and source locations in one saved brief. Add a deliverable log. As useful knowledge accumulates, improve its organization. Agent chains are optional execution methods inside the wider role. October 15 covers them in detail.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starting scope can include business development, client delivery, finances, household administration, travel, or other responsibilities you explicitly include. Whole-remit coverage does not require supplying every private document on day one. The first operating brief records the goals, current promises, capacity constraints, preferences, and permissions needed for useful decisions. Ask the AI to reuse existing records and ask no more than three onboarding questions at once. Save the standing charter and initial log in a location that can be reopened. Verify the files exist. Expand coverage through daily use and a weekly review of neglected responsibilities.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GRASP describes the operating logic: Goal, Roles, Assets, Sequence, and Proof. For the standing Chief of Staff, the Goal covers ongoing responsibilities and desired outcomes. Roles identify the human decision owner and the AI's preparation remit. Assets identify approved sources and current records. Sequence explains how new information changes priorities and how daily and weekly reviews work. Proof defines the evidence required to close a commitment. A bounded assignment can use the same questions within this wider charter. In Northstar, the AI can analyze and draft, while the founder retains launch authority. The deliverable log records whether the required proof exists.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Switch to the project named 3-demo-Chief of Staff. Keep the Hobson PDF open beside the chat. Pages 2–8 are the core live route. Read the presenter talk track, but paste only shaded blocks. The later platform setup pages and restart exercise are optional. If a connection fails, use the CSV fallback and keep presenting. Do not troubleshoot accounts live. This session demonstrates an ongoing Chief of Staff. It does not require a visible multi-agent chain.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opening talk track on page 1 of the Hobson PDF. Avery is a senior finance executive with broad responsibilities and a family, not a person delegating a single isolated query. Hobson combines Chief of Staff responsibilities with the coordination an executive assistant might provide. The case is deliberately fictional. Explain the business decision first, then the scheduling pressure. The value is in connecting consequences across Avery’s remit while preserving human authority. The company name is Northstar Benefits. This replaces the earlier Northstar Labs example throughout the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Page 2 supplies standing project instructions. Use Lara’s chosen name, 3-demo-Chief of Staff, in place of the guide’s example name. Page 3 activates GRASP and asks six onboarding questions. Page 4 supplies A01, the prepared answers. The simulated time is Tuesday October 20, 2026, 9 a.m. Pacific. Work hours and protected family blocks are part of the operating context. Instructions establish a role but do not create account access controls or background monitoring. For the demonstration, all external actions remain simulated. The guide allows a private deliverable log only through an authorized, working file or spreadsheet tool.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Paste S01–S07 and the request on page 5. The exact source packet matters more than the slide summary. Meridian wants credible service ownership before a renewal decision. It has not demanded a particular automation launch date. Elena favors assisted service for near-term coverage while evaluating automation. Jordan wants to reassure the customer. Sam’s model is promised for Tuesday at 2 p.m. but has not yet arrived at this stage. Daniel, the CFO, retains spending authority. Ask the audience to notice whether Hobson separates estimates from approved commitments. A strong response offers a conditional recommendation and tactful alignment language. It also identifies the salon/CFO conflict without pretending that either event has moved.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Page 6 asks Hobson to create DEMO - Hobson Deliverable Log using a private, authorized spreadsheet tool. If that tool is unavailable, accept the CSV and separate change-history file with a compact table in the chat. Do not spend live time connecting an account. Check that the model records useful commitments rather than every sentence. Examples include Avery’s recommendation, Sam’s model, CFO guidance, and a calendar reconciliation proposal. Each row should have a stable identifier and evidence before closure. Receipt of a model can close a delivery task while leaving validation of its assumptions open. The current operating brief describes the situation. The log tracks the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Paste the single U01 block on page 7. This is the principal demonstration moment. The customer meeting now conflicts with the Wednesday 10–10:30 a.m. CFO review. Avery’s recommendation remains due Wednesday at noon. A useful Chief of Staff leads with the finance/customer decision and proposes earlier CFO guidance or delegated guidance before the customer conversation. It must not invent an available time or an approval. The update also authorizes a conditional personal plan: cancel the salon only if there is no fee, and consider one matching wash-out root-color product within the stated $45 total limit. These remain proposed or blocked actions because the required facts and execution evidence are absent. Keep the personal example short so it supports, rather than dominates, the business case.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personal action sequence is a controlled simulation. Do not place a real order, cancel an appointment, or send a message during this demo. The guide’s one-time late-evening personal block is conditional on delivery and does not change Avery’s normal work hours. Family protections remain in force. Look for honest statuses such as awaiting CFO guidance, proposed, or blocked by missing information. If Hobson says it sent, bought, moved, or cancelled something without an actual tool result, pause and correct the claim. This is an opportunity to teach verification, not a reason to conceal the limitation.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page 8 to save the 2 p.m. state: the current Operating Brief, deliverable log, and the exact A01/S01–S07/U01 source packet. Verify that the output exists and can be opened. A link in generated prose is not sufficient evidence. The optional restart on page 11 opens a new conversation at Wednesday 8:30 a.m. A correct restart uses the moved customer meeting at 10 a.m., retains the noon recommendation deadline, and does not mark purchases or calendar edits complete without evidence. If short on time, show the saved records and explain the restart rather than performing another full sequence live.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Judge the demo on consequential facts and continuity. Does Hobson use the latest meeting time? Does it distinguish the delivered model from validated benefits? Does it preserve the CFO’s authority? Does the log show what is still unresolved? Does a saved record survive into a new session? These checks matter more than polished prose. A faithful correction is preferable to a confident invented outcome. If the output is too long, ask for the decision, the evidence gap, and the next approval in a compact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participant's first design decision is the scope of the ongoing role. Select the business and optional personal responsibilities the Chief of Staff should coordinate. Record a few current goals, real commitments, and capacity constraints. Then define what the AI may prepare and which decisions remain with the owner. Finally, identify the evidence that would close each commitment. These answers form an initial charter and operating brief. More automation can follow after the basic routine works. A participant can start with one platform and one saved log, then expand the system through actual 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Gets is the community's short request format. A useful request names the help needed, the result it would enable, and the relevant timing. Examples include a rehearsal partner, a review of a standing charter, or feedback on a deliverable log. The 45–60 second limit leaves room for several members to contribute. Shared examples should contain only information the member is comfortable discussing with the group. A helpful response offers one concrete next step, such as reviewing a sample or scheduling a short practice session. This portion supports application of the lesson to members' own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Members can suggest future topics and offer short demonstrations of something they have built or learned. Send Lara the topic, the question or lesson it addresses, and the time needed to share it. The contact address is lara@hawksmoor.ai. Lara can include contributions in a future agenda or invite a short share when time permits. A suggestion does not need to be a polished presentation. A specific problem, useful experiment, or lesson from an unsuccessful attempt can help the group. This invitation belongs near the end of every community deck so members continue shaping the program.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step is to use the Chief of Staff on real responsibilities within the chosen scope. Keep the charter and current records accessible. Review the first brief, correct any unsupported assumptions, and test whether the next session preserves open commitments. The October 2 session focuses on the ongoing role. There is no session October 9 because Lara is traveling. The next scheduled session is Agent Chains on Thursday, October 15, at 8 a.m. Pacific and 11 a.m. Eastern. That session explores bounded handoffs that can support a Chief of Staff after the basic operating routine is established.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News checked October 2, 2026. Source links and context are in the relevant slide notes. OpenAI: https://openai.com/index/introducing-gpt-6-1-sol/ and https://help.openai.com/en/articles/6825453-chatgpt-release-notes</a:t>
            </a:r>
          </a:p>
          <a:p xmlns:a="http://schemas.openxmlformats.org/drawingml/2006/main">
            <a:r>
              <a:t>Google: https://blog.google/innovation-and-ai/models-and-research/gemini-models/gemini-4-argon/</a:t>
            </a:r>
          </a:p>
          <a:p xmlns:a="http://schemas.openxmlformats.org/drawingml/2006/main">
            <a:r>
              <a:t>Anthropic: https://www.anthropic.com/news/barclays-scales-claude</a:t>
            </a:r>
          </a:p>
          <a:p xmlns:a="http://schemas.openxmlformats.org/drawingml/2006/main">
            <a:r>
              <a:t>The AI Show: https://podcast.smarterx.ai/shownotes/243 and https://podcast.smarterx.ai/shownotes/244</a:t>
            </a:r>
          </a:p>
          <a:p xmlns:a="http://schemas.openxmlformats.org/drawingml/2006/main">
            <a:r>
              <a:t/>
            </a:r>
          </a:p>
          <a:p xmlns:a="http://schemas.openxmlformats.org/drawingml/2006/main">
            <a:r>
              <a:t>The demo source is Lara’s uploaded Hobson Chief of Staff Demo, twelve pages. The case dates are fictional and differ from the live session date. The build guide covers participant setup. Download both at https://www.hawksmoor.ai/about/events/signal-room/field-notes/2026-10-02-build-your-ai-chief-of-staff. Platform features vary by plan, account settings, and rollout. An ongoing role inside a project does not imply continuous autonomous activity.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ed834e9ac384cb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12f958a624c449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20ac3645ee74ff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064a834358e4c6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84bf506949845c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7e7f9b55971486c"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4a0fbe71e82d49e6"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bd58e09dfa9143bb"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7e3ac06eddcb47c5"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ce765b1c88164e83"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8bb8c64ecbf04a30"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0101276439174c61"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2.xml" Id="R886bd81911a74628"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2.xml" Id="R083bf544162647e7"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2.xml" Id="R9da390b893374e5e" /></Relationships>
</file>

<file path=ppt/slideLayouts/slideLayout1.xml><?xml version="1.0" encoding="utf-8"?>
<p:sldLayout xmlns:p="http://schemas.openxmlformats.org/presentationml/2006/main">
  <p:cSld name="02 / Executive recommendation">
    <p:bg>
      <p:bgPr>
        <a:solidFill xmlns:a="http://schemas.openxmlformats.org/drawingml/2006/main">
          <a:schemeClr val="lt1"/>
        </a:solidFill>
      </p:bgPr>
    </p:bg>
    <p:spTree>
      <p:nvGrpSpPr>
        <p:cNvPr id="1" name=""/>
        <p:cNvGrpSpPr/>
        <p:nvPr/>
      </p:nvGrpSpPr>
      <p:grpSpPr>
        <a:xfrm xmlns:a="http://schemas.openxmlformats.org/drawingml/2006/main"/>
      </p:grpSpPr>
      <p:sp>
        <p:nvSpPr>
          <p:cNvPr id="5" name="Section">
            <a:extLst xmlns:a="http://schemas.openxmlformats.org/drawingml/2006/main">
              <a:ext uri="{FF2B5EF4-FFF2-40B4-BE49-F238E27FC236}">
                <a16:creationId xmlns:a16="http://schemas.microsoft.com/office/drawing/2014/main" id="{150F5D76-AD91-4CE5-B899-B8965909E7D1}"/>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EXECUTIVE RECOMMENDATION</a:t>
            </a:r>
          </a:p>
        </p:txBody>
      </p:sp>
      <p:sp>
        <p:nvSpPr>
          <p:cNvPr id="6" name="Headline">
            <a:extLst xmlns:a="http://schemas.openxmlformats.org/drawingml/2006/main">
              <a:ext uri="{FF2B5EF4-FFF2-40B4-BE49-F238E27FC236}">
                <a16:creationId xmlns:a16="http://schemas.microsoft.com/office/drawing/2014/main" id="{6CA4D55F-986B-41FE-85CC-4C712885F293}"/>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Approve the next stage</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with a clear proof threshold</a:t>
            </a:r>
          </a:p>
        </p:txBody>
      </p:sp>
      <p:sp>
        <p:nvSpPr>
          <p:cNvPr id="7" name="Label 0">
            <a:extLst xmlns:a="http://schemas.openxmlformats.org/drawingml/2006/main">
              <a:ext uri="{FF2B5EF4-FFF2-40B4-BE49-F238E27FC236}">
                <a16:creationId xmlns:a16="http://schemas.microsoft.com/office/drawing/2014/main" id="{6A8C1175-F25F-4ECA-AB87-E72273982AB2}"/>
              </a:ext>
            </a:extLst>
          </p:cNvPr>
          <p:cNvSpPr>
            <a:spLocks xmlns:a="http://schemas.openxmlformats.org/drawingml/2006/main" noGrp="1"/>
          </p:cNvSpPr>
          <p:nvPr>
            <p:ph type="body" idx="2"/>
          </p:nvPr>
        </p:nvSpPr>
        <p:spPr>
          <a:xfrm xmlns:a="http://schemas.openxmlformats.org/drawingml/2006/main">
            <a:off x="609600" y="2838450"/>
            <a:ext cx="2905125"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chemeClr val="tx1"/>
                </a:solidFill>
                <a:latin typeface="Arial"/>
                <a:ea typeface="Arial"/>
                <a:cs typeface="Arial"/>
              </a:defRPr>
            </a:pPr>
            <a:r>
              <a:rPr sz="2025" b="1">
                <a:solidFill>
                  <a:schemeClr val="tx1"/>
                </a:solidFill>
                <a:latin typeface="Arial"/>
                <a:ea typeface="Arial"/>
                <a:cs typeface="Arial"/>
              </a:rPr>
              <a:t>The decision</a:t>
            </a:r>
          </a:p>
        </p:txBody>
      </p:sp>
      <p:sp>
        <p:nvSpPr>
          <p:cNvPr id="8" name="Decision 0">
            <a:extLst xmlns:a="http://schemas.openxmlformats.org/drawingml/2006/main">
              <a:ext uri="{FF2B5EF4-FFF2-40B4-BE49-F238E27FC236}">
                <a16:creationId xmlns:a16="http://schemas.microsoft.com/office/drawing/2014/main" id="{C2D5B5C9-07D9-4482-AA00-67E567614E1E}"/>
              </a:ext>
            </a:extLst>
          </p:cNvPr>
          <p:cNvSpPr>
            <a:spLocks xmlns:a="http://schemas.openxmlformats.org/drawingml/2006/main" noGrp="1"/>
          </p:cNvSpPr>
          <p:nvPr>
            <p:ph type="body" idx="3"/>
          </p:nvPr>
        </p:nvSpPr>
        <p:spPr>
          <a:xfrm xmlns:a="http://schemas.openxmlformats.org/drawingml/2006/main">
            <a:off x="3810000" y="2838450"/>
            <a:ext cx="7581900"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tx1"/>
                </a:solidFill>
                <a:latin typeface="Arial"/>
                <a:ea typeface="Arial"/>
                <a:cs typeface="Arial"/>
              </a:defRPr>
            </a:pPr>
            <a:r>
              <a:rPr sz="2100" b="0">
                <a:solidFill>
                  <a:schemeClr val="tx1"/>
                </a:solidFill>
                <a:latin typeface="Arial"/>
                <a:ea typeface="Arial"/>
                <a:cs typeface="Arial"/>
              </a:rPr>
              <a:t>Fund a focused pilot before expanding the program.</a:t>
            </a:r>
          </a:p>
        </p:txBody>
      </p:sp>
      <p:sp>
        <p:nvSpPr>
          <p:cNvPr id="9" name="Label 1">
            <a:extLst xmlns:a="http://schemas.openxmlformats.org/drawingml/2006/main">
              <a:ext uri="{FF2B5EF4-FFF2-40B4-BE49-F238E27FC236}">
                <a16:creationId xmlns:a16="http://schemas.microsoft.com/office/drawing/2014/main" id="{AC25DBDC-56B3-4879-965E-4F25D02C5E3C}"/>
              </a:ext>
            </a:extLst>
          </p:cNvPr>
          <p:cNvSpPr>
            <a:spLocks xmlns:a="http://schemas.openxmlformats.org/drawingml/2006/main" noGrp="1"/>
          </p:cNvSpPr>
          <p:nvPr>
            <p:ph type="body" idx="4"/>
          </p:nvPr>
        </p:nvSpPr>
        <p:spPr>
          <a:xfrm xmlns:a="http://schemas.openxmlformats.org/drawingml/2006/main">
            <a:off x="609600" y="3829050"/>
            <a:ext cx="2905125"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chemeClr val="tx1"/>
                </a:solidFill>
                <a:latin typeface="Arial"/>
                <a:ea typeface="Arial"/>
                <a:cs typeface="Arial"/>
              </a:defRPr>
            </a:pPr>
            <a:r>
              <a:rPr sz="2025" b="1">
                <a:solidFill>
                  <a:schemeClr val="tx1"/>
                </a:solidFill>
                <a:latin typeface="Arial"/>
                <a:ea typeface="Arial"/>
                <a:cs typeface="Arial"/>
              </a:rPr>
              <a:t>The investment</a:t>
            </a:r>
          </a:p>
        </p:txBody>
      </p:sp>
      <p:sp>
        <p:nvSpPr>
          <p:cNvPr id="10" name="Decision 1">
            <a:extLst xmlns:a="http://schemas.openxmlformats.org/drawingml/2006/main">
              <a:ext uri="{FF2B5EF4-FFF2-40B4-BE49-F238E27FC236}">
                <a16:creationId xmlns:a16="http://schemas.microsoft.com/office/drawing/2014/main" id="{763D62EC-FAA2-4C72-8E81-AFA099213894}"/>
              </a:ext>
            </a:extLst>
          </p:cNvPr>
          <p:cNvSpPr>
            <a:spLocks xmlns:a="http://schemas.openxmlformats.org/drawingml/2006/main" noGrp="1"/>
          </p:cNvSpPr>
          <p:nvPr>
            <p:ph type="body" idx="5"/>
          </p:nvPr>
        </p:nvSpPr>
        <p:spPr>
          <a:xfrm xmlns:a="http://schemas.openxmlformats.org/drawingml/2006/main">
            <a:off x="3810000" y="3829050"/>
            <a:ext cx="7581900"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tx1"/>
                </a:solidFill>
                <a:latin typeface="Arial"/>
                <a:ea typeface="Arial"/>
                <a:cs typeface="Arial"/>
              </a:defRPr>
            </a:pPr>
            <a:r>
              <a:rPr sz="2100" b="0">
                <a:solidFill>
                  <a:schemeClr val="tx1"/>
                </a:solidFill>
                <a:latin typeface="Arial"/>
                <a:ea typeface="Arial"/>
                <a:cs typeface="Arial"/>
              </a:rPr>
              <a:t>Cap the initial commitment at [amount] over [period].</a:t>
            </a:r>
          </a:p>
        </p:txBody>
      </p:sp>
      <p:sp>
        <p:nvSpPr>
          <p:cNvPr id="11" name="Label 2">
            <a:extLst xmlns:a="http://schemas.openxmlformats.org/drawingml/2006/main">
              <a:ext uri="{FF2B5EF4-FFF2-40B4-BE49-F238E27FC236}">
                <a16:creationId xmlns:a16="http://schemas.microsoft.com/office/drawing/2014/main" id="{3089FD48-5C21-47AA-9907-0BFFE43CB830}"/>
              </a:ext>
            </a:extLst>
          </p:cNvPr>
          <p:cNvSpPr>
            <a:spLocks xmlns:a="http://schemas.openxmlformats.org/drawingml/2006/main" noGrp="1"/>
          </p:cNvSpPr>
          <p:nvPr>
            <p:ph type="body" idx="6"/>
          </p:nvPr>
        </p:nvSpPr>
        <p:spPr>
          <a:xfrm xmlns:a="http://schemas.openxmlformats.org/drawingml/2006/main">
            <a:off x="609600" y="4819650"/>
            <a:ext cx="2905125"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chemeClr val="tx1"/>
                </a:solidFill>
                <a:latin typeface="Arial"/>
                <a:ea typeface="Arial"/>
                <a:cs typeface="Arial"/>
              </a:defRPr>
            </a:pPr>
            <a:r>
              <a:rPr sz="2025" b="1">
                <a:solidFill>
                  <a:schemeClr val="tx1"/>
                </a:solidFill>
                <a:latin typeface="Arial"/>
                <a:ea typeface="Arial"/>
                <a:cs typeface="Arial"/>
              </a:rPr>
              <a:t>The proof</a:t>
            </a:r>
          </a:p>
        </p:txBody>
      </p:sp>
      <p:sp>
        <p:nvSpPr>
          <p:cNvPr id="12" name="Decision 2">
            <a:extLst xmlns:a="http://schemas.openxmlformats.org/drawingml/2006/main">
              <a:ext uri="{FF2B5EF4-FFF2-40B4-BE49-F238E27FC236}">
                <a16:creationId xmlns:a16="http://schemas.microsoft.com/office/drawing/2014/main" id="{82ED3B76-468F-446F-8AEC-42A63B7783E7}"/>
              </a:ext>
            </a:extLst>
          </p:cNvPr>
          <p:cNvSpPr>
            <a:spLocks xmlns:a="http://schemas.openxmlformats.org/drawingml/2006/main" noGrp="1"/>
          </p:cNvSpPr>
          <p:nvPr>
            <p:ph type="body" idx="7"/>
          </p:nvPr>
        </p:nvSpPr>
        <p:spPr>
          <a:xfrm xmlns:a="http://schemas.openxmlformats.org/drawingml/2006/main">
            <a:off x="3810000" y="4819650"/>
            <a:ext cx="7581900"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tx1"/>
                </a:solidFill>
                <a:latin typeface="Arial"/>
                <a:ea typeface="Arial"/>
                <a:cs typeface="Arial"/>
              </a:defRPr>
            </a:pPr>
            <a:r>
              <a:rPr sz="2100" b="0">
                <a:solidFill>
                  <a:schemeClr val="tx1"/>
                </a:solidFill>
                <a:latin typeface="Arial"/>
                <a:ea typeface="Arial"/>
                <a:cs typeface="Arial"/>
              </a:rPr>
              <a:t>Continue when [metric] reaches [threshold] by [date].</a:t>
            </a:r>
          </a:p>
        </p:txBody>
      </p:sp>
      <p:sp>
        <p:nvSpPr>
          <p:cNvPr id="13" name="Source">
            <a:extLst xmlns:a="http://schemas.openxmlformats.org/drawingml/2006/main">
              <a:ext uri="{FF2B5EF4-FFF2-40B4-BE49-F238E27FC236}">
                <a16:creationId xmlns:a16="http://schemas.microsoft.com/office/drawing/2014/main" id="{ED6CB605-1E1D-4165-BB6B-9513434AFC46}"/>
              </a:ext>
            </a:extLst>
          </p:cNvPr>
          <p:cNvSpPr>
            <a:spLocks xmlns:a="http://schemas.openxmlformats.org/drawingml/2006/main" noGrp="1"/>
          </p:cNvSpPr>
          <p:nvPr>
            <p:ph type="body" idx="8"/>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Decision owner: [name]     Review date: [date]</a:t>
            </a:r>
          </a:p>
        </p:txBody>
      </p:sp>
    </p:spTree>
  </p:cSld>
</p:sldLayout>
</file>

<file path=ppt/slideLayouts/slideLayout2.xml><?xml version="1.0" encoding="utf-8"?>
<p:sldLayout xmlns:p="http://schemas.openxmlformats.org/presentationml/2006/main">
  <p:cSld name="04 / Key metrics">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Divider">
            <a:extLst xmlns:a="http://schemas.openxmlformats.org/drawingml/2006/main">
              <a:ext uri="{FF2B5EF4-FFF2-40B4-BE49-F238E27FC236}">
                <a16:creationId xmlns:a16="http://schemas.microsoft.com/office/drawing/2014/main" id="{2DC9113A-5305-4418-93F4-28B3F186E497}"/>
              </a:ext>
            </a:extLst>
          </p:cNvPr>
          <p:cNvSpPr>
            <a:spLocks xmlns:a="http://schemas.openxmlformats.org/drawingml/2006/main" noGrp="1"/>
          </p:cNvSpPr>
          <p:nvPr/>
        </p:nvSpPr>
        <p:spPr>
          <a:xfrm xmlns:a="http://schemas.openxmlformats.org/drawingml/2006/main">
            <a:off x="7067550" y="3019425"/>
            <a:ext cx="4514850" cy="0"/>
          </a:xfrm>
          <a:prstGeom xmlns:a="http://schemas.openxmlformats.org/drawingml/2006/main" prst="line">
            <a:avLst/>
          </a:prstGeom>
          <a:noFill xmlns:a="http://schemas.openxmlformats.org/drawingml/2006/main"/>
          <a:ln xmlns:a="http://schemas.openxmlformats.org/drawingml/2006/main" w="9525">
            <a:solidFill>
              <a:schemeClr val="accent6"/>
            </a:solidFill>
          </a:ln>
        </p:spPr>
      </p:sp>
      <p:sp>
        <p:nvSpPr>
          <p:cNvPr id="3" name="Divider">
            <a:extLst xmlns:a="http://schemas.openxmlformats.org/drawingml/2006/main">
              <a:ext uri="{FF2B5EF4-FFF2-40B4-BE49-F238E27FC236}">
                <a16:creationId xmlns:a16="http://schemas.microsoft.com/office/drawing/2014/main" id="{14FD3A2F-6055-464E-9650-1930DEB44BEC}"/>
              </a:ext>
            </a:extLst>
          </p:cNvPr>
          <p:cNvSpPr>
            <a:spLocks xmlns:a="http://schemas.openxmlformats.org/drawingml/2006/main" noGrp="1"/>
          </p:cNvSpPr>
          <p:nvPr/>
        </p:nvSpPr>
        <p:spPr>
          <a:xfrm xmlns:a="http://schemas.openxmlformats.org/drawingml/2006/main">
            <a:off x="7067550" y="4457700"/>
            <a:ext cx="4514850" cy="0"/>
          </a:xfrm>
          <a:prstGeom xmlns:a="http://schemas.openxmlformats.org/drawingml/2006/main" prst="line">
            <a:avLst/>
          </a:prstGeom>
          <a:noFill xmlns:a="http://schemas.openxmlformats.org/drawingml/2006/main"/>
          <a:ln xmlns:a="http://schemas.openxmlformats.org/drawingml/2006/main" w="9525">
            <a:solidFill>
              <a:schemeClr val="accent6"/>
            </a:solidFill>
          </a:ln>
        </p:spPr>
      </p:sp>
      <p:sp>
        <p:nvSpPr>
          <p:cNvPr id="4" name="Section">
            <a:extLst xmlns:a="http://schemas.openxmlformats.org/drawingml/2006/main">
              <a:ext uri="{FF2B5EF4-FFF2-40B4-BE49-F238E27FC236}">
                <a16:creationId xmlns:a16="http://schemas.microsoft.com/office/drawing/2014/main" id="{FF68C060-6C70-41E7-B5B5-521F79143DCF}"/>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PERFORMANCE SNAPSHOT</a:t>
            </a:r>
          </a:p>
        </p:txBody>
      </p:sp>
      <p:sp>
        <p:nvSpPr>
          <p:cNvPr id="5" name="Headline">
            <a:extLst xmlns:a="http://schemas.openxmlformats.org/drawingml/2006/main">
              <a:ext uri="{FF2B5EF4-FFF2-40B4-BE49-F238E27FC236}">
                <a16:creationId xmlns:a16="http://schemas.microsoft.com/office/drawing/2014/main" id="{D2D2BFC5-6530-432B-8C4E-816F3D30CD32}"/>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Put the decisive measure first</a:t>
            </a:r>
          </a:p>
        </p:txBody>
      </p:sp>
      <p:sp>
        <p:nvSpPr>
          <p:cNvPr id="6" name="Context">
            <a:extLst xmlns:a="http://schemas.openxmlformats.org/drawingml/2006/main">
              <a:ext uri="{FF2B5EF4-FFF2-40B4-BE49-F238E27FC236}">
                <a16:creationId xmlns:a16="http://schemas.microsoft.com/office/drawing/2014/main" id="{450CE345-6A1C-4C9A-8DB3-5677E22E6FC1}"/>
              </a:ext>
            </a:extLst>
          </p:cNvPr>
          <p:cNvSpPr>
            <a:spLocks xmlns:a="http://schemas.openxmlformats.org/drawingml/2006/main" noGrp="1"/>
          </p:cNvSpPr>
          <p:nvPr>
            <p:ph type="subTitle" idx="2"/>
          </p:nvPr>
        </p:nvSpPr>
        <p:spPr>
          <a:xfrm xmlns:a="http://schemas.openxmlformats.org/drawingml/2006/main">
            <a:off x="609600" y="2047875"/>
            <a:ext cx="10972800" cy="6096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Show the reporting period and comparison basis once.</a:t>
            </a:r>
          </a:p>
        </p:txBody>
      </p:sp>
      <p:sp>
        <p:nvSpPr>
          <p:cNvPr id="7" name="Primary metric">
            <a:extLst xmlns:a="http://schemas.openxmlformats.org/drawingml/2006/main">
              <a:ext uri="{FF2B5EF4-FFF2-40B4-BE49-F238E27FC236}">
                <a16:creationId xmlns:a16="http://schemas.microsoft.com/office/drawing/2014/main" id="{D1403D43-A682-4052-9491-80D2B64FCAB2}"/>
              </a:ext>
            </a:extLst>
          </p:cNvPr>
          <p:cNvSpPr>
            <a:spLocks xmlns:a="http://schemas.openxmlformats.org/drawingml/2006/main" noGrp="1"/>
          </p:cNvSpPr>
          <p:nvPr>
            <p:ph type="body" idx="3"/>
          </p:nvPr>
        </p:nvSpPr>
        <p:spPr>
          <a:xfrm xmlns:a="http://schemas.openxmlformats.org/drawingml/2006/main">
            <a:off x="609600" y="2990850"/>
            <a:ext cx="5457825" cy="1524000"/>
          </a:xfrm>
        </p:spPr>
        <p:txBody>
          <a:bodyPr xmlns:a="http://schemas.openxmlformats.org/drawingml/2006/main" wrap="square" lIns="0" tIns="0" rIns="0" bIns="0">
            <a:noAutofit/>
          </a:bodyPr>
          <a:lstStyle xmlns:a="http://schemas.openxmlformats.org/drawingml/2006/main"/>
          <a:p xmlns:a="http://schemas.openxmlformats.org/drawingml/2006/main">
            <a:pPr>
              <a:buNone/>
              <a:defRPr sz="9450" b="1">
                <a:solidFill>
                  <a:schemeClr val="tx1"/>
                </a:solidFill>
                <a:latin typeface="Arial"/>
                <a:ea typeface="Arial"/>
                <a:cs typeface="Arial"/>
              </a:defRPr>
            </a:pPr>
            <a:r>
              <a:rPr sz="9450" b="1">
                <a:solidFill>
                  <a:schemeClr val="tx1"/>
                </a:solidFill>
                <a:latin typeface="Arial"/>
                <a:ea typeface="Arial"/>
                <a:cs typeface="Arial"/>
              </a:rPr>
              <a:t>00%</a:t>
            </a:r>
          </a:p>
        </p:txBody>
      </p:sp>
      <p:sp>
        <p:nvSpPr>
          <p:cNvPr id="8" name="Primary metric label">
            <a:extLst xmlns:a="http://schemas.openxmlformats.org/drawingml/2006/main">
              <a:ext uri="{FF2B5EF4-FFF2-40B4-BE49-F238E27FC236}">
                <a16:creationId xmlns:a16="http://schemas.microsoft.com/office/drawing/2014/main" id="{8B74BF83-E126-48E3-B934-EA49AC65AB9E}"/>
              </a:ext>
            </a:extLst>
          </p:cNvPr>
          <p:cNvSpPr>
            <a:spLocks xmlns:a="http://schemas.openxmlformats.org/drawingml/2006/main" noGrp="1"/>
          </p:cNvSpPr>
          <p:nvPr>
            <p:ph type="body" idx="4"/>
          </p:nvPr>
        </p:nvSpPr>
        <p:spPr>
          <a:xfrm xmlns:a="http://schemas.openxmlformats.org/drawingml/2006/main">
            <a:off x="666750" y="4600575"/>
            <a:ext cx="4972050" cy="40005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1">
                <a:solidFill>
                  <a:schemeClr val="tx1"/>
                </a:solidFill>
                <a:latin typeface="Arial"/>
                <a:ea typeface="Arial"/>
                <a:cs typeface="Arial"/>
              </a:defRPr>
            </a:pPr>
            <a:r>
              <a:rPr sz="2100" b="1">
                <a:solidFill>
                  <a:schemeClr val="tx1"/>
                </a:solidFill>
                <a:latin typeface="Arial"/>
                <a:ea typeface="Arial"/>
                <a:cs typeface="Arial"/>
              </a:rPr>
              <a:t>Primary business outcome</a:t>
            </a:r>
          </a:p>
        </p:txBody>
      </p:sp>
      <p:sp>
        <p:nvSpPr>
          <p:cNvPr id="9" name="Primary metric context">
            <a:extLst xmlns:a="http://schemas.openxmlformats.org/drawingml/2006/main">
              <a:ext uri="{FF2B5EF4-FFF2-40B4-BE49-F238E27FC236}">
                <a16:creationId xmlns:a16="http://schemas.microsoft.com/office/drawing/2014/main" id="{37F0EB90-6F26-4950-88F4-0B2E2B9E2007}"/>
              </a:ext>
            </a:extLst>
          </p:cNvPr>
          <p:cNvSpPr>
            <a:spLocks xmlns:a="http://schemas.openxmlformats.org/drawingml/2006/main" noGrp="1"/>
          </p:cNvSpPr>
          <p:nvPr>
            <p:ph type="body" idx="5"/>
          </p:nvPr>
        </p:nvSpPr>
        <p:spPr>
          <a:xfrm xmlns:a="http://schemas.openxmlformats.org/drawingml/2006/main">
            <a:off x="666750" y="5114925"/>
            <a:ext cx="49720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chemeClr val="tx2"/>
                </a:solidFill>
                <a:latin typeface="Arial"/>
                <a:ea typeface="Arial"/>
                <a:cs typeface="Arial"/>
              </a:defRPr>
            </a:pPr>
            <a:r>
              <a:rPr sz="1725" b="0">
                <a:solidFill>
                  <a:schemeClr val="tx2"/>
                </a:solidFill>
                <a:latin typeface="Arial"/>
                <a:ea typeface="Arial"/>
                <a:cs typeface="Arial"/>
              </a:rPr>
              <a:t>Change versus [comparable period]</a:t>
            </a:r>
          </a:p>
        </p:txBody>
      </p:sp>
      <p:sp>
        <p:nvSpPr>
          <p:cNvPr id="10" name="Supporting value 0">
            <a:extLst xmlns:a="http://schemas.openxmlformats.org/drawingml/2006/main">
              <a:ext uri="{FF2B5EF4-FFF2-40B4-BE49-F238E27FC236}">
                <a16:creationId xmlns:a16="http://schemas.microsoft.com/office/drawing/2014/main" id="{3FFA1263-6027-4C1A-B6FC-733722B74BC7}"/>
              </a:ext>
            </a:extLst>
          </p:cNvPr>
          <p:cNvSpPr>
            <a:spLocks xmlns:a="http://schemas.openxmlformats.org/drawingml/2006/main" noGrp="1"/>
          </p:cNvSpPr>
          <p:nvPr>
            <p:ph type="body" idx="6"/>
          </p:nvPr>
        </p:nvSpPr>
        <p:spPr>
          <a:xfrm xmlns:a="http://schemas.openxmlformats.org/drawingml/2006/main">
            <a:off x="7067550" y="3200400"/>
            <a:ext cx="2095500" cy="790575"/>
          </a:xfrm>
        </p:spPr>
        <p:txBody>
          <a:bodyPr xmlns:a="http://schemas.openxmlformats.org/drawingml/2006/main" wrap="square" lIns="0" tIns="0" rIns="0" bIns="0">
            <a:noAutofit/>
          </a:bodyPr>
          <a:lstStyle xmlns:a="http://schemas.openxmlformats.org/drawingml/2006/main"/>
          <a:p xmlns:a="http://schemas.openxmlformats.org/drawingml/2006/main">
            <a:pPr>
              <a:buNone/>
              <a:defRPr sz="4800" b="1">
                <a:solidFill>
                  <a:schemeClr val="tx1"/>
                </a:solidFill>
                <a:latin typeface="Arial"/>
                <a:ea typeface="Arial"/>
                <a:cs typeface="Arial"/>
              </a:defRPr>
            </a:pPr>
            <a:r>
              <a:rPr sz="4800" b="1">
                <a:solidFill>
                  <a:schemeClr val="tx1"/>
                </a:solidFill>
                <a:latin typeface="Arial"/>
                <a:ea typeface="Arial"/>
                <a:cs typeface="Arial"/>
              </a:rPr>
              <a:t>$0.0M</a:t>
            </a:r>
          </a:p>
        </p:txBody>
      </p:sp>
      <p:sp>
        <p:nvSpPr>
          <p:cNvPr id="11" name="Supporting label 0">
            <a:extLst xmlns:a="http://schemas.openxmlformats.org/drawingml/2006/main">
              <a:ext uri="{FF2B5EF4-FFF2-40B4-BE49-F238E27FC236}">
                <a16:creationId xmlns:a16="http://schemas.microsoft.com/office/drawing/2014/main" id="{13A95F76-0C97-420D-ACB0-C6D197CD63B5}"/>
              </a:ext>
            </a:extLst>
          </p:cNvPr>
          <p:cNvSpPr>
            <a:spLocks xmlns:a="http://schemas.openxmlformats.org/drawingml/2006/main" noGrp="1"/>
          </p:cNvSpPr>
          <p:nvPr>
            <p:ph type="body" idx="7"/>
          </p:nvPr>
        </p:nvSpPr>
        <p:spPr>
          <a:xfrm xmlns:a="http://schemas.openxmlformats.org/drawingml/2006/main">
            <a:off x="9324975" y="3276600"/>
            <a:ext cx="2257425" cy="6858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Financial impact</a:t>
            </a:r>
          </a:p>
        </p:txBody>
      </p:sp>
      <p:sp>
        <p:nvSpPr>
          <p:cNvPr id="12" name="Supporting value 1">
            <a:extLst xmlns:a="http://schemas.openxmlformats.org/drawingml/2006/main">
              <a:ext uri="{FF2B5EF4-FFF2-40B4-BE49-F238E27FC236}">
                <a16:creationId xmlns:a16="http://schemas.microsoft.com/office/drawing/2014/main" id="{2664DE88-A640-4E59-BF15-EC1B17AEC145}"/>
              </a:ext>
            </a:extLst>
          </p:cNvPr>
          <p:cNvSpPr>
            <a:spLocks xmlns:a="http://schemas.openxmlformats.org/drawingml/2006/main" noGrp="1"/>
          </p:cNvSpPr>
          <p:nvPr>
            <p:ph type="body" idx="8"/>
          </p:nvPr>
        </p:nvSpPr>
        <p:spPr>
          <a:xfrm xmlns:a="http://schemas.openxmlformats.org/drawingml/2006/main">
            <a:off x="7067550" y="4638675"/>
            <a:ext cx="2095500" cy="790575"/>
          </a:xfrm>
        </p:spPr>
        <p:txBody>
          <a:bodyPr xmlns:a="http://schemas.openxmlformats.org/drawingml/2006/main" wrap="square" lIns="0" tIns="0" rIns="0" bIns="0">
            <a:noAutofit/>
          </a:bodyPr>
          <a:lstStyle xmlns:a="http://schemas.openxmlformats.org/drawingml/2006/main"/>
          <a:p xmlns:a="http://schemas.openxmlformats.org/drawingml/2006/main">
            <a:pPr>
              <a:buNone/>
              <a:defRPr sz="4800" b="1">
                <a:solidFill>
                  <a:schemeClr val="tx1"/>
                </a:solidFill>
                <a:latin typeface="Arial"/>
                <a:ea typeface="Arial"/>
                <a:cs typeface="Arial"/>
              </a:defRPr>
            </a:pPr>
            <a:r>
              <a:rPr sz="4800" b="1">
                <a:solidFill>
                  <a:schemeClr val="tx1"/>
                </a:solidFill>
                <a:latin typeface="Arial"/>
                <a:ea typeface="Arial"/>
                <a:cs typeface="Arial"/>
              </a:rPr>
              <a:t>00</a:t>
            </a:r>
          </a:p>
        </p:txBody>
      </p:sp>
      <p:sp>
        <p:nvSpPr>
          <p:cNvPr id="13" name="Supporting label 1">
            <a:extLst xmlns:a="http://schemas.openxmlformats.org/drawingml/2006/main">
              <a:ext uri="{FF2B5EF4-FFF2-40B4-BE49-F238E27FC236}">
                <a16:creationId xmlns:a16="http://schemas.microsoft.com/office/drawing/2014/main" id="{2B4ABC73-BFC8-4375-882F-23EAFB2B6E5C}"/>
              </a:ext>
            </a:extLst>
          </p:cNvPr>
          <p:cNvSpPr>
            <a:spLocks xmlns:a="http://schemas.openxmlformats.org/drawingml/2006/main" noGrp="1"/>
          </p:cNvSpPr>
          <p:nvPr>
            <p:ph type="body" idx="9"/>
          </p:nvPr>
        </p:nvSpPr>
        <p:spPr>
          <a:xfrm xmlns:a="http://schemas.openxmlformats.org/drawingml/2006/main">
            <a:off x="9324975" y="4714875"/>
            <a:ext cx="2257425" cy="6858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Supporting volume</a:t>
            </a:r>
          </a:p>
        </p:txBody>
      </p:sp>
      <p:sp>
        <p:nvSpPr>
          <p:cNvPr id="14" name="Source">
            <a:extLst xmlns:a="http://schemas.openxmlformats.org/drawingml/2006/main">
              <a:ext uri="{FF2B5EF4-FFF2-40B4-BE49-F238E27FC236}">
                <a16:creationId xmlns:a16="http://schemas.microsoft.com/office/drawing/2014/main" id="{5AED310F-3593-4904-95B5-1141FE6A094C}"/>
              </a:ext>
            </a:extLst>
          </p:cNvPr>
          <p:cNvSpPr>
            <a:spLocks xmlns:a="http://schemas.openxmlformats.org/drawingml/2006/main" noGrp="1"/>
          </p:cNvSpPr>
          <p:nvPr>
            <p:ph type="body" idx="10"/>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Source: replace with the evidence source, reporting period, and relevant caveat.</a:t>
            </a:r>
          </a:p>
        </p:txBody>
      </p:sp>
    </p:spTree>
  </p:cSld>
</p:sldLayout>
</file>

<file path=ppt/slideLayouts/slideLayout3.xml><?xml version="1.0" encoding="utf-8"?>
<p:sldLayout xmlns:p="http://schemas.openxmlformats.org/presentationml/2006/main">
  <p:cSld name="05 / Comparison chart">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CFDF48C3-CE7E-4E6E-86E2-C77CA799D53E}"/>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COMPARISON</a:t>
            </a:r>
          </a:p>
        </p:txBody>
      </p:sp>
      <p:sp>
        <p:nvSpPr>
          <p:cNvPr id="3" name="Headline">
            <a:extLst xmlns:a="http://schemas.openxmlformats.org/drawingml/2006/main">
              <a:ext uri="{FF2B5EF4-FFF2-40B4-BE49-F238E27FC236}">
                <a16:creationId xmlns:a16="http://schemas.microsoft.com/office/drawing/2014/main" id="{0C7EF18C-61C5-45B7-8E42-463AA645E6F8}"/>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Make the difference easy to see</a:t>
            </a:r>
          </a:p>
        </p:txBody>
      </p:sp>
      <p:sp>
        <p:nvSpPr>
          <p:cNvPr id="4" name="Context">
            <a:extLst xmlns:a="http://schemas.openxmlformats.org/drawingml/2006/main">
              <a:ext uri="{FF2B5EF4-FFF2-40B4-BE49-F238E27FC236}">
                <a16:creationId xmlns:a16="http://schemas.microsoft.com/office/drawing/2014/main" id="{B0D8D6EE-5654-4F54-A894-A0B4F2367714}"/>
              </a:ext>
            </a:extLst>
          </p:cNvPr>
          <p:cNvSpPr>
            <a:spLocks xmlns:a="http://schemas.openxmlformats.org/drawingml/2006/main" noGrp="1"/>
          </p:cNvSpPr>
          <p:nvPr>
            <p:ph type="subTitle" idx="2"/>
          </p:nvPr>
        </p:nvSpPr>
        <p:spPr>
          <a:xfrm xmlns:a="http://schemas.openxmlformats.org/drawingml/2006/main">
            <a:off x="609600" y="2047875"/>
            <a:ext cx="10972800" cy="6096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Illustrative example. Revenue in $M, with matching periods.</a:t>
            </a:r>
          </a:p>
        </p:txBody>
      </p:sp>
      <p:sp>
        <p:nvSpPr>
          <p:cNvPr id="5" name="Chart placeholder">
            <a:extLst xmlns:a="http://schemas.openxmlformats.org/drawingml/2006/main">
              <a:ext uri="{FF2B5EF4-FFF2-40B4-BE49-F238E27FC236}">
                <a16:creationId xmlns:a16="http://schemas.microsoft.com/office/drawing/2014/main" id="{A771B99B-BD96-46A2-8914-5B43F14076F2}"/>
              </a:ext>
            </a:extLst>
          </p:cNvPr>
          <p:cNvSpPr>
            <a:spLocks xmlns:a="http://schemas.openxmlformats.org/drawingml/2006/main" noGrp="1"/>
          </p:cNvSpPr>
          <p:nvPr>
            <p:ph type="chart" idx="3"/>
          </p:nvPr>
        </p:nvSpPr>
        <p:spPr>
          <a:xfrm xmlns:a="http://schemas.openxmlformats.org/drawingml/2006/main">
            <a:off x="609600" y="2857500"/>
            <a:ext cx="7839075" cy="2714625"/>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comparison chart</a:t>
            </a:r>
          </a:p>
        </p:txBody>
      </p:sp>
      <p:sp>
        <p:nvSpPr>
          <p:cNvPr id="6" name="Interpretation">
            <a:extLst xmlns:a="http://schemas.openxmlformats.org/drawingml/2006/main">
              <a:ext uri="{FF2B5EF4-FFF2-40B4-BE49-F238E27FC236}">
                <a16:creationId xmlns:a16="http://schemas.microsoft.com/office/drawing/2014/main" id="{C5CA258E-2234-4D24-9257-7F1F9CF23280}"/>
              </a:ext>
            </a:extLst>
          </p:cNvPr>
          <p:cNvSpPr>
            <a:spLocks xmlns:a="http://schemas.openxmlformats.org/drawingml/2006/main" noGrp="1"/>
          </p:cNvSpPr>
          <p:nvPr>
            <p:ph type="body" idx="4"/>
          </p:nvPr>
        </p:nvSpPr>
        <p:spPr>
          <a:xfrm xmlns:a="http://schemas.openxmlformats.org/drawingml/2006/main">
            <a:off x="9048750" y="2962275"/>
            <a:ext cx="2533650" cy="2019300"/>
          </a:xfrm>
        </p:spPr>
        <p:txBody>
          <a:bodyPr xmlns:a="http://schemas.openxmlformats.org/drawingml/2006/main" wrap="square" lIns="0" tIns="0" rIns="0" bIns="0">
            <a:noAutofit/>
          </a:bodyPr>
          <a:lstStyle xmlns:a="http://schemas.openxmlformats.org/drawingml/2006/main"/>
          <a:p xmlns:a="http://schemas.openxmlformats.org/drawingml/2006/main">
            <a:pPr>
              <a:buNone/>
              <a:defRPr sz="2325" b="1">
                <a:solidFill>
                  <a:schemeClr val="tx1"/>
                </a:solidFill>
                <a:latin typeface="Arial"/>
                <a:ea typeface="Arial"/>
                <a:cs typeface="Arial"/>
              </a:defRPr>
            </a:pPr>
            <a:r>
              <a:rPr sz="2325" b="1">
                <a:solidFill>
                  <a:schemeClr val="tx1"/>
                </a:solidFill>
                <a:latin typeface="Arial"/>
                <a:ea typeface="Arial"/>
                <a:cs typeface="Arial"/>
              </a:rPr>
              <a:t>A clear comparison</a:t>
            </a:r>
          </a:p>
          <a:p xmlns:a="http://schemas.openxmlformats.org/drawingml/2006/main">
            <a:pPr>
              <a:buNone/>
              <a:defRPr sz="2325" b="1">
                <a:solidFill>
                  <a:schemeClr val="tx1"/>
                </a:solidFill>
                <a:latin typeface="Arial"/>
                <a:ea typeface="Arial"/>
                <a:cs typeface="Arial"/>
              </a:defRPr>
            </a:pPr>
            <a:r>
              <a:rPr sz="2325" b="1">
                <a:solidFill>
                  <a:schemeClr val="tx1"/>
                </a:solidFill>
                <a:latin typeface="Arial"/>
                <a:ea typeface="Arial"/>
                <a:cs typeface="Arial"/>
              </a:rPr>
              <a:t>should support</a:t>
            </a:r>
          </a:p>
          <a:p xmlns:a="http://schemas.openxmlformats.org/drawingml/2006/main">
            <a:pPr>
              <a:buNone/>
              <a:defRPr sz="2325" b="1">
                <a:solidFill>
                  <a:schemeClr val="tx1"/>
                </a:solidFill>
                <a:latin typeface="Arial"/>
                <a:ea typeface="Arial"/>
                <a:cs typeface="Arial"/>
              </a:defRPr>
            </a:pPr>
            <a:r>
              <a:rPr sz="2325" b="1">
                <a:solidFill>
                  <a:schemeClr val="tx1"/>
                </a:solidFill>
                <a:latin typeface="Arial"/>
                <a:ea typeface="Arial"/>
                <a:cs typeface="Arial"/>
              </a:rPr>
              <a:t>one decision.</a:t>
            </a:r>
          </a:p>
        </p:txBody>
      </p:sp>
      <p:sp>
        <p:nvSpPr>
          <p:cNvPr id="7" name="Chart implication">
            <a:extLst xmlns:a="http://schemas.openxmlformats.org/drawingml/2006/main">
              <a:ext uri="{FF2B5EF4-FFF2-40B4-BE49-F238E27FC236}">
                <a16:creationId xmlns:a16="http://schemas.microsoft.com/office/drawing/2014/main" id="{D91C46D1-45CF-4E66-B58C-0CEE8BD46C47}"/>
              </a:ext>
            </a:extLst>
          </p:cNvPr>
          <p:cNvSpPr>
            <a:spLocks xmlns:a="http://schemas.openxmlformats.org/drawingml/2006/main" noGrp="1"/>
          </p:cNvSpPr>
          <p:nvPr>
            <p:ph type="body" idx="5"/>
          </p:nvPr>
        </p:nvSpPr>
        <p:spPr>
          <a:xfrm xmlns:a="http://schemas.openxmlformats.org/drawingml/2006/main">
            <a:off x="9048750" y="5095875"/>
            <a:ext cx="2533650" cy="5715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chemeClr val="tx2"/>
                </a:solidFill>
                <a:latin typeface="Arial"/>
                <a:ea typeface="Arial"/>
                <a:cs typeface="Arial"/>
              </a:defRPr>
            </a:pPr>
            <a:r>
              <a:rPr sz="1725" b="0">
                <a:solidFill>
                  <a:schemeClr val="tx2"/>
                </a:solidFill>
                <a:latin typeface="Arial"/>
                <a:ea typeface="Arial"/>
                <a:cs typeface="Arial"/>
              </a:rPr>
              <a:t>State the business implication here.</a:t>
            </a:r>
          </a:p>
        </p:txBody>
      </p:sp>
      <p:sp>
        <p:nvSpPr>
          <p:cNvPr id="8" name="Source">
            <a:extLst xmlns:a="http://schemas.openxmlformats.org/drawingml/2006/main">
              <a:ext uri="{FF2B5EF4-FFF2-40B4-BE49-F238E27FC236}">
                <a16:creationId xmlns:a16="http://schemas.microsoft.com/office/drawing/2014/main" id="{6EE84DA9-0BE3-4B12-A0E2-A6B7A1AB3C4A}"/>
              </a:ext>
            </a:extLst>
          </p:cNvPr>
          <p:cNvSpPr>
            <a:spLocks xmlns:a="http://schemas.openxmlformats.org/drawingml/2006/main" noGrp="1"/>
          </p:cNvSpPr>
          <p:nvPr>
            <p:ph type="body" idx="6"/>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Illustrative data only. Replace chart data and source before client use.</a:t>
            </a:r>
          </a:p>
        </p:txBody>
      </p:sp>
    </p:spTree>
  </p:cSld>
</p:sldLayout>
</file>

<file path=ppt/slideLayouts/slideLayout4.xml><?xml version="1.0" encoding="utf-8"?>
<p:sldLayout xmlns:p="http://schemas.openxmlformats.org/presentationml/2006/main">
  <p:cSld name="06 / Trend chart">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A3969EEB-AAF5-4622-A58B-6F615B03D48C}"/>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TREND</a:t>
            </a:r>
          </a:p>
        </p:txBody>
      </p:sp>
      <p:sp>
        <p:nvSpPr>
          <p:cNvPr id="3" name="Headline">
            <a:extLst xmlns:a="http://schemas.openxmlformats.org/drawingml/2006/main">
              <a:ext uri="{FF2B5EF4-FFF2-40B4-BE49-F238E27FC236}">
                <a16:creationId xmlns:a16="http://schemas.microsoft.com/office/drawing/2014/main" id="{E6597607-93FD-46E4-A3D8-D188BAD49B4E}"/>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Show the change over time</a:t>
            </a:r>
          </a:p>
        </p:txBody>
      </p:sp>
      <p:sp>
        <p:nvSpPr>
          <p:cNvPr id="4" name="Context">
            <a:extLst xmlns:a="http://schemas.openxmlformats.org/drawingml/2006/main">
              <a:ext uri="{FF2B5EF4-FFF2-40B4-BE49-F238E27FC236}">
                <a16:creationId xmlns:a16="http://schemas.microsoft.com/office/drawing/2014/main" id="{52C3770F-4702-4783-BECA-BC7A2D8CB39A}"/>
              </a:ext>
            </a:extLst>
          </p:cNvPr>
          <p:cNvSpPr>
            <a:spLocks xmlns:a="http://schemas.openxmlformats.org/drawingml/2006/main" noGrp="1"/>
          </p:cNvSpPr>
          <p:nvPr>
            <p:ph type="subTitle" idx="2"/>
          </p:nvPr>
        </p:nvSpPr>
        <p:spPr>
          <a:xfrm xmlns:a="http://schemas.openxmlformats.org/drawingml/2006/main">
            <a:off x="609600" y="2047875"/>
            <a:ext cx="10972800" cy="6096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Illustrative example. Performance index, January = 100.</a:t>
            </a:r>
          </a:p>
        </p:txBody>
      </p:sp>
      <p:sp>
        <p:nvSpPr>
          <p:cNvPr id="5" name="Chart placeholder">
            <a:extLst xmlns:a="http://schemas.openxmlformats.org/drawingml/2006/main">
              <a:ext uri="{FF2B5EF4-FFF2-40B4-BE49-F238E27FC236}">
                <a16:creationId xmlns:a16="http://schemas.microsoft.com/office/drawing/2014/main" id="{B0C58A58-B5F9-4FE3-97D2-A03EC688D7CD}"/>
              </a:ext>
            </a:extLst>
          </p:cNvPr>
          <p:cNvSpPr>
            <a:spLocks xmlns:a="http://schemas.openxmlformats.org/drawingml/2006/main" noGrp="1"/>
          </p:cNvSpPr>
          <p:nvPr>
            <p:ph type="chart" idx="3"/>
          </p:nvPr>
        </p:nvSpPr>
        <p:spPr>
          <a:xfrm xmlns:a="http://schemas.openxmlformats.org/drawingml/2006/main">
            <a:off x="609600" y="2895600"/>
            <a:ext cx="10972800" cy="2857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trend chart</a:t>
            </a:r>
          </a:p>
        </p:txBody>
      </p:sp>
      <p:sp>
        <p:nvSpPr>
          <p:cNvPr id="6" name="Source">
            <a:extLst xmlns:a="http://schemas.openxmlformats.org/drawingml/2006/main">
              <a:ext uri="{FF2B5EF4-FFF2-40B4-BE49-F238E27FC236}">
                <a16:creationId xmlns:a16="http://schemas.microsoft.com/office/drawing/2014/main" id="{479E4449-C0CE-4379-BD96-6A24314FC087}"/>
              </a:ext>
            </a:extLst>
          </p:cNvPr>
          <p:cNvSpPr>
            <a:spLocks xmlns:a="http://schemas.openxmlformats.org/drawingml/2006/main" noGrp="1"/>
          </p:cNvSpPr>
          <p:nvPr>
            <p:ph type="body" idx="4"/>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Illustrative data only. A reference series uses Dusk Blue; the focal series uses Meadow Green.</a:t>
            </a:r>
          </a:p>
        </p:txBody>
      </p:sp>
    </p:spTree>
  </p:cSld>
</p:sldLayout>
</file>

<file path=ppt/slideLayouts/slideLayout5.xml><?xml version="1.0" encoding="utf-8"?>
<p:sldLayout xmlns:p="http://schemas.openxmlformats.org/presentationml/2006/main">
  <p:cSld name="07 / Process and control points">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tage guide">
            <a:extLst xmlns:a="http://schemas.openxmlformats.org/drawingml/2006/main">
              <a:ext uri="{FF2B5EF4-FFF2-40B4-BE49-F238E27FC236}">
                <a16:creationId xmlns:a16="http://schemas.microsoft.com/office/drawing/2014/main" id="{5E5E05DC-586F-4186-A851-97E9B0F7D6CA}"/>
              </a:ext>
            </a:extLst>
          </p:cNvPr>
          <p:cNvSpPr>
            <a:spLocks xmlns:a="http://schemas.openxmlformats.org/drawingml/2006/main" noGrp="1"/>
          </p:cNvSpPr>
          <p:nvPr/>
        </p:nvSpPr>
        <p:spPr>
          <a:xfrm xmlns:a="http://schemas.openxmlformats.org/drawingml/2006/main">
            <a:off x="6096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3" name="Stage guide">
            <a:extLst xmlns:a="http://schemas.openxmlformats.org/drawingml/2006/main">
              <a:ext uri="{FF2B5EF4-FFF2-40B4-BE49-F238E27FC236}">
                <a16:creationId xmlns:a16="http://schemas.microsoft.com/office/drawing/2014/main" id="{734B537F-E289-4C6E-8DCB-BB036F228846}"/>
              </a:ext>
            </a:extLst>
          </p:cNvPr>
          <p:cNvSpPr>
            <a:spLocks xmlns:a="http://schemas.openxmlformats.org/drawingml/2006/main" noGrp="1"/>
          </p:cNvSpPr>
          <p:nvPr/>
        </p:nvSpPr>
        <p:spPr>
          <a:xfrm xmlns:a="http://schemas.openxmlformats.org/drawingml/2006/main">
            <a:off x="34290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4" name="Stage guide">
            <a:extLst xmlns:a="http://schemas.openxmlformats.org/drawingml/2006/main">
              <a:ext uri="{FF2B5EF4-FFF2-40B4-BE49-F238E27FC236}">
                <a16:creationId xmlns:a16="http://schemas.microsoft.com/office/drawing/2014/main" id="{4B5ED0C8-E37B-4531-9A01-FA22D46FFA67}"/>
              </a:ext>
            </a:extLst>
          </p:cNvPr>
          <p:cNvSpPr>
            <a:spLocks xmlns:a="http://schemas.openxmlformats.org/drawingml/2006/main" noGrp="1"/>
          </p:cNvSpPr>
          <p:nvPr/>
        </p:nvSpPr>
        <p:spPr>
          <a:xfrm xmlns:a="http://schemas.openxmlformats.org/drawingml/2006/main">
            <a:off x="62484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5" name="Stage guide">
            <a:extLst xmlns:a="http://schemas.openxmlformats.org/drawingml/2006/main">
              <a:ext uri="{FF2B5EF4-FFF2-40B4-BE49-F238E27FC236}">
                <a16:creationId xmlns:a16="http://schemas.microsoft.com/office/drawing/2014/main" id="{6543F3F9-F030-4782-A689-AA2ACDBE81D1}"/>
              </a:ext>
            </a:extLst>
          </p:cNvPr>
          <p:cNvSpPr>
            <a:spLocks xmlns:a="http://schemas.openxmlformats.org/drawingml/2006/main" noGrp="1"/>
          </p:cNvSpPr>
          <p:nvPr/>
        </p:nvSpPr>
        <p:spPr>
          <a:xfrm xmlns:a="http://schemas.openxmlformats.org/drawingml/2006/main">
            <a:off x="9067800" y="3581400"/>
            <a:ext cx="23812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6" name="Section">
            <a:extLst xmlns:a="http://schemas.openxmlformats.org/drawingml/2006/main">
              <a:ext uri="{FF2B5EF4-FFF2-40B4-BE49-F238E27FC236}">
                <a16:creationId xmlns:a16="http://schemas.microsoft.com/office/drawing/2014/main" id="{565E933C-5747-4978-A96A-83E9F99305F2}"/>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OPERATING MODEL</a:t>
            </a:r>
          </a:p>
        </p:txBody>
      </p:sp>
      <p:sp>
        <p:nvSpPr>
          <p:cNvPr id="7" name="Headline">
            <a:extLst xmlns:a="http://schemas.openxmlformats.org/drawingml/2006/main">
              <a:ext uri="{FF2B5EF4-FFF2-40B4-BE49-F238E27FC236}">
                <a16:creationId xmlns:a16="http://schemas.microsoft.com/office/drawing/2014/main" id="{50E24D77-103F-4CB7-998E-8E9BD771CEF4}"/>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Make ownership visible</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at every handoff</a:t>
            </a:r>
          </a:p>
        </p:txBody>
      </p:sp>
      <p:sp>
        <p:nvSpPr>
          <p:cNvPr id="8" name="Step number 0">
            <a:extLst xmlns:a="http://schemas.openxmlformats.org/drawingml/2006/main">
              <a:ext uri="{FF2B5EF4-FFF2-40B4-BE49-F238E27FC236}">
                <a16:creationId xmlns:a16="http://schemas.microsoft.com/office/drawing/2014/main" id="{279BCD96-9756-48D1-89EE-A4268D3C4B76}"/>
              </a:ext>
            </a:extLst>
          </p:cNvPr>
          <p:cNvSpPr>
            <a:spLocks xmlns:a="http://schemas.openxmlformats.org/drawingml/2006/main" noGrp="1"/>
          </p:cNvSpPr>
          <p:nvPr>
            <p:ph type="body" idx="2"/>
          </p:nvPr>
        </p:nvSpPr>
        <p:spPr>
          <a:xfrm xmlns:a="http://schemas.openxmlformats.org/drawingml/2006/main">
            <a:off x="6096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01</a:t>
            </a:r>
          </a:p>
        </p:txBody>
      </p:sp>
      <p:sp>
        <p:nvSpPr>
          <p:cNvPr id="9" name="Stage 0">
            <a:extLst xmlns:a="http://schemas.openxmlformats.org/drawingml/2006/main">
              <a:ext uri="{FF2B5EF4-FFF2-40B4-BE49-F238E27FC236}">
                <a16:creationId xmlns:a16="http://schemas.microsoft.com/office/drawing/2014/main" id="{A86EAE32-4DBF-4BFC-998C-0CB0D899FDEE}"/>
              </a:ext>
            </a:extLst>
          </p:cNvPr>
          <p:cNvSpPr>
            <a:spLocks xmlns:a="http://schemas.openxmlformats.org/drawingml/2006/main" noGrp="1"/>
          </p:cNvSpPr>
          <p:nvPr>
            <p:ph type="body" idx="3"/>
          </p:nvPr>
        </p:nvSpPr>
        <p:spPr>
          <a:xfrm xmlns:a="http://schemas.openxmlformats.org/drawingml/2006/main">
            <a:off x="6096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Capture</a:t>
            </a:r>
          </a:p>
        </p:txBody>
      </p:sp>
      <p:sp>
        <p:nvSpPr>
          <p:cNvPr id="10" name="Stage detail 0">
            <a:extLst xmlns:a="http://schemas.openxmlformats.org/drawingml/2006/main">
              <a:ext uri="{FF2B5EF4-FFF2-40B4-BE49-F238E27FC236}">
                <a16:creationId xmlns:a16="http://schemas.microsoft.com/office/drawing/2014/main" id="{AFC52C01-2943-4D67-88BD-4CF642112F87}"/>
              </a:ext>
            </a:extLst>
          </p:cNvPr>
          <p:cNvSpPr>
            <a:spLocks xmlns:a="http://schemas.openxmlformats.org/drawingml/2006/main" noGrp="1"/>
          </p:cNvSpPr>
          <p:nvPr>
            <p:ph type="body" idx="4"/>
          </p:nvPr>
        </p:nvSpPr>
        <p:spPr>
          <a:xfrm xmlns:a="http://schemas.openxmlformats.org/drawingml/2006/main">
            <a:off x="6096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Record the source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and customer intent.</a:t>
            </a:r>
          </a:p>
        </p:txBody>
      </p:sp>
      <p:sp>
        <p:nvSpPr>
          <p:cNvPr id="11" name="Owner 0">
            <a:extLst xmlns:a="http://schemas.openxmlformats.org/drawingml/2006/main">
              <a:ext uri="{FF2B5EF4-FFF2-40B4-BE49-F238E27FC236}">
                <a16:creationId xmlns:a16="http://schemas.microsoft.com/office/drawing/2014/main" id="{D405904C-5784-457D-96DB-CB3BD22C47E5}"/>
              </a:ext>
            </a:extLst>
          </p:cNvPr>
          <p:cNvSpPr>
            <a:spLocks xmlns:a="http://schemas.openxmlformats.org/drawingml/2006/main" noGrp="1"/>
          </p:cNvSpPr>
          <p:nvPr>
            <p:ph type="body" idx="5"/>
          </p:nvPr>
        </p:nvSpPr>
        <p:spPr>
          <a:xfrm xmlns:a="http://schemas.openxmlformats.org/drawingml/2006/main">
            <a:off x="6096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12" name="Step number 1">
            <a:extLst xmlns:a="http://schemas.openxmlformats.org/drawingml/2006/main">
              <a:ext uri="{FF2B5EF4-FFF2-40B4-BE49-F238E27FC236}">
                <a16:creationId xmlns:a16="http://schemas.microsoft.com/office/drawing/2014/main" id="{FE599F7B-3BFF-40E1-A0C1-F3B31E5517FB}"/>
              </a:ext>
            </a:extLst>
          </p:cNvPr>
          <p:cNvSpPr>
            <a:spLocks xmlns:a="http://schemas.openxmlformats.org/drawingml/2006/main" noGrp="1"/>
          </p:cNvSpPr>
          <p:nvPr>
            <p:ph type="body" idx="6"/>
          </p:nvPr>
        </p:nvSpPr>
        <p:spPr>
          <a:xfrm xmlns:a="http://schemas.openxmlformats.org/drawingml/2006/main">
            <a:off x="34290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02</a:t>
            </a:r>
          </a:p>
        </p:txBody>
      </p:sp>
      <p:sp>
        <p:nvSpPr>
          <p:cNvPr id="13" name="Stage 1">
            <a:extLst xmlns:a="http://schemas.openxmlformats.org/drawingml/2006/main">
              <a:ext uri="{FF2B5EF4-FFF2-40B4-BE49-F238E27FC236}">
                <a16:creationId xmlns:a16="http://schemas.microsoft.com/office/drawing/2014/main" id="{376667FC-13F3-4960-B9E9-3AB046C47579}"/>
              </a:ext>
            </a:extLst>
          </p:cNvPr>
          <p:cNvSpPr>
            <a:spLocks xmlns:a="http://schemas.openxmlformats.org/drawingml/2006/main" noGrp="1"/>
          </p:cNvSpPr>
          <p:nvPr>
            <p:ph type="body" idx="7"/>
          </p:nvPr>
        </p:nvSpPr>
        <p:spPr>
          <a:xfrm xmlns:a="http://schemas.openxmlformats.org/drawingml/2006/main">
            <a:off x="34290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Qualify</a:t>
            </a:r>
          </a:p>
        </p:txBody>
      </p:sp>
      <p:sp>
        <p:nvSpPr>
          <p:cNvPr id="14" name="Stage detail 1">
            <a:extLst xmlns:a="http://schemas.openxmlformats.org/drawingml/2006/main">
              <a:ext uri="{FF2B5EF4-FFF2-40B4-BE49-F238E27FC236}">
                <a16:creationId xmlns:a16="http://schemas.microsoft.com/office/drawing/2014/main" id="{04F4B242-1EA1-4564-9CC6-60A1FDD98268}"/>
              </a:ext>
            </a:extLst>
          </p:cNvPr>
          <p:cNvSpPr>
            <a:spLocks xmlns:a="http://schemas.openxmlformats.org/drawingml/2006/main" noGrp="1"/>
          </p:cNvSpPr>
          <p:nvPr>
            <p:ph type="body" idx="8"/>
          </p:nvPr>
        </p:nvSpPr>
        <p:spPr>
          <a:xfrm xmlns:a="http://schemas.openxmlformats.org/drawingml/2006/main">
            <a:off x="34290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Apply the agreed</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acceptance criteria.</a:t>
            </a:r>
          </a:p>
        </p:txBody>
      </p:sp>
      <p:sp>
        <p:nvSpPr>
          <p:cNvPr id="15" name="Owner 1">
            <a:extLst xmlns:a="http://schemas.openxmlformats.org/drawingml/2006/main">
              <a:ext uri="{FF2B5EF4-FFF2-40B4-BE49-F238E27FC236}">
                <a16:creationId xmlns:a16="http://schemas.microsoft.com/office/drawing/2014/main" id="{BED8017F-BCC0-499F-9C57-363ED7280F10}"/>
              </a:ext>
            </a:extLst>
          </p:cNvPr>
          <p:cNvSpPr>
            <a:spLocks xmlns:a="http://schemas.openxmlformats.org/drawingml/2006/main" noGrp="1"/>
          </p:cNvSpPr>
          <p:nvPr>
            <p:ph type="body" idx="9"/>
          </p:nvPr>
        </p:nvSpPr>
        <p:spPr>
          <a:xfrm xmlns:a="http://schemas.openxmlformats.org/drawingml/2006/main">
            <a:off x="34290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16" name="Step number 2">
            <a:extLst xmlns:a="http://schemas.openxmlformats.org/drawingml/2006/main">
              <a:ext uri="{FF2B5EF4-FFF2-40B4-BE49-F238E27FC236}">
                <a16:creationId xmlns:a16="http://schemas.microsoft.com/office/drawing/2014/main" id="{E9F399D2-3F8C-4AA5-9134-F89745FF6AA8}"/>
              </a:ext>
            </a:extLst>
          </p:cNvPr>
          <p:cNvSpPr>
            <a:spLocks xmlns:a="http://schemas.openxmlformats.org/drawingml/2006/main" noGrp="1"/>
          </p:cNvSpPr>
          <p:nvPr>
            <p:ph type="body" idx="10"/>
          </p:nvPr>
        </p:nvSpPr>
        <p:spPr>
          <a:xfrm xmlns:a="http://schemas.openxmlformats.org/drawingml/2006/main">
            <a:off x="62484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03</a:t>
            </a:r>
          </a:p>
        </p:txBody>
      </p:sp>
      <p:sp>
        <p:nvSpPr>
          <p:cNvPr id="17" name="Stage 2">
            <a:extLst xmlns:a="http://schemas.openxmlformats.org/drawingml/2006/main">
              <a:ext uri="{FF2B5EF4-FFF2-40B4-BE49-F238E27FC236}">
                <a16:creationId xmlns:a16="http://schemas.microsoft.com/office/drawing/2014/main" id="{8EC08445-9AE1-4C1F-BE18-AC27E03A5F34}"/>
              </a:ext>
            </a:extLst>
          </p:cNvPr>
          <p:cNvSpPr>
            <a:spLocks xmlns:a="http://schemas.openxmlformats.org/drawingml/2006/main" noGrp="1"/>
          </p:cNvSpPr>
          <p:nvPr>
            <p:ph type="body" idx="11"/>
          </p:nvPr>
        </p:nvSpPr>
        <p:spPr>
          <a:xfrm xmlns:a="http://schemas.openxmlformats.org/drawingml/2006/main">
            <a:off x="62484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Deliver</a:t>
            </a:r>
          </a:p>
        </p:txBody>
      </p:sp>
      <p:sp>
        <p:nvSpPr>
          <p:cNvPr id="18" name="Stage detail 2">
            <a:extLst xmlns:a="http://schemas.openxmlformats.org/drawingml/2006/main">
              <a:ext uri="{FF2B5EF4-FFF2-40B4-BE49-F238E27FC236}">
                <a16:creationId xmlns:a16="http://schemas.microsoft.com/office/drawing/2014/main" id="{938114C5-2168-4F0C-B91D-5FD43DA87063}"/>
              </a:ext>
            </a:extLst>
          </p:cNvPr>
          <p:cNvSpPr>
            <a:spLocks xmlns:a="http://schemas.openxmlformats.org/drawingml/2006/main" noGrp="1"/>
          </p:cNvSpPr>
          <p:nvPr>
            <p:ph type="body" idx="12"/>
          </p:nvPr>
        </p:nvSpPr>
        <p:spPr>
          <a:xfrm xmlns:a="http://schemas.openxmlformats.org/drawingml/2006/main">
            <a:off x="62484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Track the next action</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and its completion.</a:t>
            </a:r>
          </a:p>
        </p:txBody>
      </p:sp>
      <p:sp>
        <p:nvSpPr>
          <p:cNvPr id="19" name="Owner 2">
            <a:extLst xmlns:a="http://schemas.openxmlformats.org/drawingml/2006/main">
              <a:ext uri="{FF2B5EF4-FFF2-40B4-BE49-F238E27FC236}">
                <a16:creationId xmlns:a16="http://schemas.microsoft.com/office/drawing/2014/main" id="{3D8E55A2-835A-4DE6-8B4D-8B1F7FA1F473}"/>
              </a:ext>
            </a:extLst>
          </p:cNvPr>
          <p:cNvSpPr>
            <a:spLocks xmlns:a="http://schemas.openxmlformats.org/drawingml/2006/main" noGrp="1"/>
          </p:cNvSpPr>
          <p:nvPr>
            <p:ph type="body" idx="13"/>
          </p:nvPr>
        </p:nvSpPr>
        <p:spPr>
          <a:xfrm xmlns:a="http://schemas.openxmlformats.org/drawingml/2006/main">
            <a:off x="62484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20" name="Step number 3">
            <a:extLst xmlns:a="http://schemas.openxmlformats.org/drawingml/2006/main">
              <a:ext uri="{FF2B5EF4-FFF2-40B4-BE49-F238E27FC236}">
                <a16:creationId xmlns:a16="http://schemas.microsoft.com/office/drawing/2014/main" id="{71393C6A-11CF-4742-A378-235F98A3E887}"/>
              </a:ext>
            </a:extLst>
          </p:cNvPr>
          <p:cNvSpPr>
            <a:spLocks xmlns:a="http://schemas.openxmlformats.org/drawingml/2006/main" noGrp="1"/>
          </p:cNvSpPr>
          <p:nvPr>
            <p:ph type="body" idx="14"/>
          </p:nvPr>
        </p:nvSpPr>
        <p:spPr>
          <a:xfrm xmlns:a="http://schemas.openxmlformats.org/drawingml/2006/main">
            <a:off x="9067800" y="2781300"/>
            <a:ext cx="2343150" cy="628650"/>
          </a:xfrm>
        </p:spPr>
        <p:txBody>
          <a:bodyPr xmlns:a="http://schemas.openxmlformats.org/drawingml/2006/main" wrap="square" lIns="0" tIns="0" rIns="0" bIns="0">
            <a:noAutofit/>
          </a:bodyPr>
          <a:lstStyle xmlns:a="http://schemas.openxmlformats.org/drawingml/2006/main"/>
          <a:p xmlns:a="http://schemas.openxmlformats.org/drawingml/2006/main">
            <a:pPr>
              <a:buNone/>
              <a:defRPr sz="4050" b="1">
                <a:solidFill>
                  <a:schemeClr val="tx1"/>
                </a:solidFill>
                <a:latin typeface="Arial"/>
                <a:ea typeface="Arial"/>
                <a:cs typeface="Arial"/>
              </a:defRPr>
            </a:pPr>
            <a:r>
              <a:rPr sz="4050" b="1">
                <a:solidFill>
                  <a:schemeClr val="tx1"/>
                </a:solidFill>
                <a:latin typeface="Arial"/>
                <a:ea typeface="Arial"/>
                <a:cs typeface="Arial"/>
              </a:rPr>
              <a:t>04</a:t>
            </a:r>
          </a:p>
        </p:txBody>
      </p:sp>
      <p:sp>
        <p:nvSpPr>
          <p:cNvPr id="21" name="Stage 3">
            <a:extLst xmlns:a="http://schemas.openxmlformats.org/drawingml/2006/main">
              <a:ext uri="{FF2B5EF4-FFF2-40B4-BE49-F238E27FC236}">
                <a16:creationId xmlns:a16="http://schemas.microsoft.com/office/drawing/2014/main" id="{0C7A310A-9E49-4953-A24B-FD741C4DC494}"/>
              </a:ext>
            </a:extLst>
          </p:cNvPr>
          <p:cNvSpPr>
            <a:spLocks xmlns:a="http://schemas.openxmlformats.org/drawingml/2006/main" noGrp="1"/>
          </p:cNvSpPr>
          <p:nvPr>
            <p:ph type="body" idx="15"/>
          </p:nvPr>
        </p:nvSpPr>
        <p:spPr>
          <a:xfrm xmlns:a="http://schemas.openxmlformats.org/drawingml/2006/main">
            <a:off x="9067800" y="3705225"/>
            <a:ext cx="2381250" cy="457200"/>
          </a:xfrm>
        </p:spPr>
        <p:txBody>
          <a:bodyPr xmlns:a="http://schemas.openxmlformats.org/drawingml/2006/main" wrap="square" lIns="0" tIns="0" rIns="0" bIns="0">
            <a:noAutofit/>
          </a:bodyPr>
          <a:lstStyle xmlns:a="http://schemas.openxmlformats.org/drawingml/2006/main"/>
          <a:p xmlns:a="http://schemas.openxmlformats.org/drawingml/2006/main">
            <a:pPr>
              <a:buNone/>
              <a:defRPr sz="2250" b="1">
                <a:solidFill>
                  <a:schemeClr val="tx1"/>
                </a:solidFill>
                <a:latin typeface="Arial"/>
                <a:ea typeface="Arial"/>
                <a:cs typeface="Arial"/>
              </a:defRPr>
            </a:pPr>
            <a:r>
              <a:rPr sz="2250" b="1">
                <a:solidFill>
                  <a:schemeClr val="tx1"/>
                </a:solidFill>
                <a:latin typeface="Arial"/>
                <a:ea typeface="Arial"/>
                <a:cs typeface="Arial"/>
              </a:rPr>
              <a:t>Measure</a:t>
            </a:r>
          </a:p>
        </p:txBody>
      </p:sp>
      <p:sp>
        <p:nvSpPr>
          <p:cNvPr id="22" name="Stage detail 3">
            <a:extLst xmlns:a="http://schemas.openxmlformats.org/drawingml/2006/main">
              <a:ext uri="{FF2B5EF4-FFF2-40B4-BE49-F238E27FC236}">
                <a16:creationId xmlns:a16="http://schemas.microsoft.com/office/drawing/2014/main" id="{5EBF0D8B-F284-42A0-8E29-CDCEC44DC65C}"/>
              </a:ext>
            </a:extLst>
          </p:cNvPr>
          <p:cNvSpPr>
            <a:spLocks xmlns:a="http://schemas.openxmlformats.org/drawingml/2006/main" noGrp="1"/>
          </p:cNvSpPr>
          <p:nvPr>
            <p:ph type="body" idx="16"/>
          </p:nvPr>
        </p:nvSpPr>
        <p:spPr>
          <a:xfrm xmlns:a="http://schemas.openxmlformats.org/drawingml/2006/main">
            <a:off x="9067800" y="4324350"/>
            <a:ext cx="2381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Connect the outcome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to the original record.</a:t>
            </a:r>
          </a:p>
        </p:txBody>
      </p:sp>
      <p:sp>
        <p:nvSpPr>
          <p:cNvPr id="23" name="Owner 3">
            <a:extLst xmlns:a="http://schemas.openxmlformats.org/drawingml/2006/main">
              <a:ext uri="{FF2B5EF4-FFF2-40B4-BE49-F238E27FC236}">
                <a16:creationId xmlns:a16="http://schemas.microsoft.com/office/drawing/2014/main" id="{547711EF-A648-427D-A16C-A19E0D9D86A2}"/>
              </a:ext>
            </a:extLst>
          </p:cNvPr>
          <p:cNvSpPr>
            <a:spLocks xmlns:a="http://schemas.openxmlformats.org/drawingml/2006/main" noGrp="1"/>
          </p:cNvSpPr>
          <p:nvPr>
            <p:ph type="body" idx="17"/>
          </p:nvPr>
        </p:nvSpPr>
        <p:spPr>
          <a:xfrm xmlns:a="http://schemas.openxmlformats.org/drawingml/2006/main">
            <a:off x="9067800" y="5362575"/>
            <a:ext cx="2381250" cy="3143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Owner: [role]</a:t>
            </a:r>
          </a:p>
        </p:txBody>
      </p:sp>
      <p:sp>
        <p:nvSpPr>
          <p:cNvPr id="24" name="Source">
            <a:extLst xmlns:a="http://schemas.openxmlformats.org/drawingml/2006/main">
              <a:ext uri="{FF2B5EF4-FFF2-40B4-BE49-F238E27FC236}">
                <a16:creationId xmlns:a16="http://schemas.microsoft.com/office/drawing/2014/main" id="{1D288261-F181-4CE5-9C86-F9AA20ECBF05}"/>
              </a:ext>
            </a:extLst>
          </p:cNvPr>
          <p:cNvSpPr>
            <a:spLocks xmlns:a="http://schemas.openxmlformats.org/drawingml/2006/main" noGrp="1"/>
          </p:cNvSpPr>
          <p:nvPr>
            <p:ph type="body" idx="18"/>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Control: preserve the same record identifier and evidence through each stage.</a:t>
            </a:r>
          </a:p>
        </p:txBody>
      </p:sp>
    </p:spTree>
  </p:cSld>
</p:sldLayout>
</file>

<file path=ppt/slideLayouts/slideLayout6.xml><?xml version="1.0" encoding="utf-8"?>
<p:sldLayout xmlns:p="http://schemas.openxmlformats.org/presentationml/2006/main">
  <p:cSld name="08 / Options and recommendation">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2151BE3E-0212-4D4E-9E41-A4DD2C144C9F}"/>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INVESTMENT CHOICE</a:t>
            </a:r>
          </a:p>
        </p:txBody>
      </p:sp>
      <p:sp>
        <p:nvSpPr>
          <p:cNvPr id="3" name="Headline">
            <a:extLst xmlns:a="http://schemas.openxmlformats.org/drawingml/2006/main">
              <a:ext uri="{FF2B5EF4-FFF2-40B4-BE49-F238E27FC236}">
                <a16:creationId xmlns:a16="http://schemas.microsoft.com/office/drawing/2014/main" id="{20BBACCC-B369-465D-96D4-3DC8986876CF}"/>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Compare options against</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the same decision criteria</a:t>
            </a:r>
          </a:p>
        </p:txBody>
      </p:sp>
      <p:sp>
        <p:nvSpPr>
          <p:cNvPr id="4" name="Table placeholder">
            <a:extLst xmlns:a="http://schemas.openxmlformats.org/drawingml/2006/main">
              <a:ext uri="{FF2B5EF4-FFF2-40B4-BE49-F238E27FC236}">
                <a16:creationId xmlns:a16="http://schemas.microsoft.com/office/drawing/2014/main" id="{924454E9-D7DD-49F8-9135-9A92C6277396}"/>
              </a:ext>
            </a:extLst>
          </p:cNvPr>
          <p:cNvSpPr>
            <a:spLocks xmlns:a="http://schemas.openxmlformats.org/drawingml/2006/main" noGrp="1"/>
          </p:cNvSpPr>
          <p:nvPr>
            <p:ph type="tbl" idx="2"/>
          </p:nvPr>
        </p:nvSpPr>
        <p:spPr>
          <a:xfrm xmlns:a="http://schemas.openxmlformats.org/drawingml/2006/main">
            <a:off x="609600" y="2771775"/>
            <a:ext cx="10972800" cy="272415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options table</a:t>
            </a:r>
          </a:p>
        </p:txBody>
      </p:sp>
      <p:sp>
        <p:nvSpPr>
          <p:cNvPr id="5" name="Source">
            <a:extLst xmlns:a="http://schemas.openxmlformats.org/drawingml/2006/main">
              <a:ext uri="{FF2B5EF4-FFF2-40B4-BE49-F238E27FC236}">
                <a16:creationId xmlns:a16="http://schemas.microsoft.com/office/drawing/2014/main" id="{70E50E37-6E04-40DF-8B43-BC9547D66251}"/>
              </a:ext>
            </a:extLst>
          </p:cNvPr>
          <p:cNvSpPr>
            <a:spLocks xmlns:a="http://schemas.openxmlformats.org/drawingml/2006/main" noGrp="1"/>
          </p:cNvSpPr>
          <p:nvPr>
            <p:ph type="body" idx="3"/>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Recommendation: [option] because [decision-relevant reason].</a:t>
            </a:r>
          </a:p>
        </p:txBody>
      </p:sp>
    </p:spTree>
  </p:cSld>
</p:sldLayout>
</file>

<file path=ppt/slideLayouts/slideLayout7.xml><?xml version="1.0" encoding="utf-8"?>
<p:sldLayout xmlns:p="http://schemas.openxmlformats.org/presentationml/2006/main">
  <p:cSld name="09 / Phased roadmap">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Divider">
            <a:extLst xmlns:a="http://schemas.openxmlformats.org/drawingml/2006/main">
              <a:ext uri="{FF2B5EF4-FFF2-40B4-BE49-F238E27FC236}">
                <a16:creationId xmlns:a16="http://schemas.microsoft.com/office/drawing/2014/main" id="{8CA696F3-0249-4A85-BBDC-1995BB194E35}"/>
              </a:ext>
            </a:extLst>
          </p:cNvPr>
          <p:cNvSpPr>
            <a:spLocks xmlns:a="http://schemas.openxmlformats.org/drawingml/2006/main" noGrp="1"/>
          </p:cNvSpPr>
          <p:nvPr/>
        </p:nvSpPr>
        <p:spPr>
          <a:xfrm xmlns:a="http://schemas.openxmlformats.org/drawingml/2006/main">
            <a:off x="609600" y="3181350"/>
            <a:ext cx="33337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3" name="Divider">
            <a:extLst xmlns:a="http://schemas.openxmlformats.org/drawingml/2006/main">
              <a:ext uri="{FF2B5EF4-FFF2-40B4-BE49-F238E27FC236}">
                <a16:creationId xmlns:a16="http://schemas.microsoft.com/office/drawing/2014/main" id="{6FBD8F8E-0705-4533-86D4-17470C12E68D}"/>
              </a:ext>
            </a:extLst>
          </p:cNvPr>
          <p:cNvSpPr>
            <a:spLocks xmlns:a="http://schemas.openxmlformats.org/drawingml/2006/main" noGrp="1"/>
          </p:cNvSpPr>
          <p:nvPr/>
        </p:nvSpPr>
        <p:spPr>
          <a:xfrm xmlns:a="http://schemas.openxmlformats.org/drawingml/2006/main">
            <a:off x="4400550" y="3181350"/>
            <a:ext cx="3333750" cy="0"/>
          </a:xfrm>
          <a:prstGeom xmlns:a="http://schemas.openxmlformats.org/drawingml/2006/main" prst="line">
            <a:avLst/>
          </a:prstGeom>
          <a:noFill xmlns:a="http://schemas.openxmlformats.org/drawingml/2006/main"/>
          <a:ln xmlns:a="http://schemas.openxmlformats.org/drawingml/2006/main" w="38100">
            <a:solidFill>
              <a:schemeClr val="accent2"/>
            </a:solidFill>
          </a:ln>
        </p:spPr>
      </p:sp>
      <p:sp>
        <p:nvSpPr>
          <p:cNvPr id="4" name="Divider">
            <a:extLst xmlns:a="http://schemas.openxmlformats.org/drawingml/2006/main">
              <a:ext uri="{FF2B5EF4-FFF2-40B4-BE49-F238E27FC236}">
                <a16:creationId xmlns:a16="http://schemas.microsoft.com/office/drawing/2014/main" id="{EC6C1DCC-A423-4F54-AF46-78DCFF9FAF32}"/>
              </a:ext>
            </a:extLst>
          </p:cNvPr>
          <p:cNvSpPr>
            <a:spLocks xmlns:a="http://schemas.openxmlformats.org/drawingml/2006/main" noGrp="1"/>
          </p:cNvSpPr>
          <p:nvPr/>
        </p:nvSpPr>
        <p:spPr>
          <a:xfrm xmlns:a="http://schemas.openxmlformats.org/drawingml/2006/main">
            <a:off x="8191500" y="3181350"/>
            <a:ext cx="3333750" cy="0"/>
          </a:xfrm>
          <a:prstGeom xmlns:a="http://schemas.openxmlformats.org/drawingml/2006/main" prst="line">
            <a:avLst/>
          </a:prstGeom>
          <a:noFill xmlns:a="http://schemas.openxmlformats.org/drawingml/2006/main"/>
          <a:ln xmlns:a="http://schemas.openxmlformats.org/drawingml/2006/main" w="38100">
            <a:solidFill>
              <a:schemeClr val="accent1"/>
            </a:solidFill>
          </a:ln>
        </p:spPr>
      </p:sp>
      <p:sp>
        <p:nvSpPr>
          <p:cNvPr id="5" name="Section">
            <a:extLst xmlns:a="http://schemas.openxmlformats.org/drawingml/2006/main">
              <a:ext uri="{FF2B5EF4-FFF2-40B4-BE49-F238E27FC236}">
                <a16:creationId xmlns:a16="http://schemas.microsoft.com/office/drawing/2014/main" id="{EAE7AD86-B2B8-45B4-866E-DA87F3CFEAD8}"/>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EXECUTION ROADMAP</a:t>
            </a:r>
          </a:p>
        </p:txBody>
      </p:sp>
      <p:sp>
        <p:nvSpPr>
          <p:cNvPr id="6" name="Headline">
            <a:extLst xmlns:a="http://schemas.openxmlformats.org/drawingml/2006/main">
              <a:ext uri="{FF2B5EF4-FFF2-40B4-BE49-F238E27FC236}">
                <a16:creationId xmlns:a16="http://schemas.microsoft.com/office/drawing/2014/main" id="{6B2F21F9-684D-42CF-9F43-DD19A754D5EC}"/>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Sequence the work around proof</a:t>
            </a:r>
          </a:p>
        </p:txBody>
      </p:sp>
      <p:sp>
        <p:nvSpPr>
          <p:cNvPr id="7" name="Phase 0">
            <a:extLst xmlns:a="http://schemas.openxmlformats.org/drawingml/2006/main">
              <a:ext uri="{FF2B5EF4-FFF2-40B4-BE49-F238E27FC236}">
                <a16:creationId xmlns:a16="http://schemas.microsoft.com/office/drawing/2014/main" id="{8DDD2EA7-DFE5-442C-8DB2-0BCAD5EA0A70}"/>
              </a:ext>
            </a:extLst>
          </p:cNvPr>
          <p:cNvSpPr>
            <a:spLocks xmlns:a="http://schemas.openxmlformats.org/drawingml/2006/main" noGrp="1"/>
          </p:cNvSpPr>
          <p:nvPr>
            <p:ph type="body" idx="2"/>
          </p:nvPr>
        </p:nvSpPr>
        <p:spPr>
          <a:xfrm xmlns:a="http://schemas.openxmlformats.org/drawingml/2006/main">
            <a:off x="609600" y="2695575"/>
            <a:ext cx="3390900"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First 30 days</a:t>
            </a:r>
          </a:p>
        </p:txBody>
      </p:sp>
      <p:sp>
        <p:nvSpPr>
          <p:cNvPr id="8" name="Phase title 0">
            <a:extLst xmlns:a="http://schemas.openxmlformats.org/drawingml/2006/main">
              <a:ext uri="{FF2B5EF4-FFF2-40B4-BE49-F238E27FC236}">
                <a16:creationId xmlns:a16="http://schemas.microsoft.com/office/drawing/2014/main" id="{176F0B8F-9BC0-4FCC-BF59-BE2C829E8326}"/>
              </a:ext>
            </a:extLst>
          </p:cNvPr>
          <p:cNvSpPr>
            <a:spLocks xmlns:a="http://schemas.openxmlformats.org/drawingml/2006/main" noGrp="1"/>
          </p:cNvSpPr>
          <p:nvPr>
            <p:ph type="body" idx="3"/>
          </p:nvPr>
        </p:nvSpPr>
        <p:spPr>
          <a:xfrm xmlns:a="http://schemas.openxmlformats.org/drawingml/2006/main">
            <a:off x="609600" y="3476625"/>
            <a:ext cx="3362325" cy="866775"/>
          </a:xfrm>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chemeClr val="tx1"/>
                </a:solidFill>
                <a:latin typeface="Arial"/>
                <a:ea typeface="Arial"/>
                <a:cs typeface="Arial"/>
              </a:defRPr>
            </a:pPr>
            <a:r>
              <a:rPr sz="2550" b="1">
                <a:solidFill>
                  <a:schemeClr val="tx1"/>
                </a:solidFill>
                <a:latin typeface="Arial"/>
                <a:ea typeface="Arial"/>
                <a:cs typeface="Arial"/>
              </a:rPr>
              <a:t>Establish the baseline</a:t>
            </a:r>
          </a:p>
        </p:txBody>
      </p:sp>
      <p:sp>
        <p:nvSpPr>
          <p:cNvPr id="9" name="Phase actions 0">
            <a:extLst xmlns:a="http://schemas.openxmlformats.org/drawingml/2006/main">
              <a:ext uri="{FF2B5EF4-FFF2-40B4-BE49-F238E27FC236}">
                <a16:creationId xmlns:a16="http://schemas.microsoft.com/office/drawing/2014/main" id="{F540529E-9037-4FC9-90EE-3CCD9A33A924}"/>
              </a:ext>
            </a:extLst>
          </p:cNvPr>
          <p:cNvSpPr>
            <a:spLocks xmlns:a="http://schemas.openxmlformats.org/drawingml/2006/main" noGrp="1"/>
          </p:cNvSpPr>
          <p:nvPr>
            <p:ph type="body" idx="4"/>
          </p:nvPr>
        </p:nvSpPr>
        <p:spPr>
          <a:xfrm xmlns:a="http://schemas.openxmlformats.org/drawingml/2006/main">
            <a:off x="609600" y="4448175"/>
            <a:ext cx="3381375" cy="952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Confirm the evidence.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Assign accountable owners.</a:t>
            </a:r>
          </a:p>
        </p:txBody>
      </p:sp>
      <p:sp>
        <p:nvSpPr>
          <p:cNvPr id="10" name="Exit criterion 0">
            <a:extLst xmlns:a="http://schemas.openxmlformats.org/drawingml/2006/main">
              <a:ext uri="{FF2B5EF4-FFF2-40B4-BE49-F238E27FC236}">
                <a16:creationId xmlns:a16="http://schemas.microsoft.com/office/drawing/2014/main" id="{93BB4C3F-C78C-47C8-B512-65926E8EC3DA}"/>
              </a:ext>
            </a:extLst>
          </p:cNvPr>
          <p:cNvSpPr>
            <a:spLocks xmlns:a="http://schemas.openxmlformats.org/drawingml/2006/main" noGrp="1"/>
          </p:cNvSpPr>
          <p:nvPr>
            <p:ph type="body" idx="5"/>
          </p:nvPr>
        </p:nvSpPr>
        <p:spPr>
          <a:xfrm xmlns:a="http://schemas.openxmlformats.org/drawingml/2006/main">
            <a:off x="609600" y="5591175"/>
            <a:ext cx="3429000" cy="323850"/>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Exit: baseline accepted</a:t>
            </a:r>
          </a:p>
        </p:txBody>
      </p:sp>
      <p:sp>
        <p:nvSpPr>
          <p:cNvPr id="11" name="Phase 1">
            <a:extLst xmlns:a="http://schemas.openxmlformats.org/drawingml/2006/main">
              <a:ext uri="{FF2B5EF4-FFF2-40B4-BE49-F238E27FC236}">
                <a16:creationId xmlns:a16="http://schemas.microsoft.com/office/drawing/2014/main" id="{32531A3A-508C-48BA-A6A6-86DE761C83A2}"/>
              </a:ext>
            </a:extLst>
          </p:cNvPr>
          <p:cNvSpPr>
            <a:spLocks xmlns:a="http://schemas.openxmlformats.org/drawingml/2006/main" noGrp="1"/>
          </p:cNvSpPr>
          <p:nvPr>
            <p:ph type="body" idx="6"/>
          </p:nvPr>
        </p:nvSpPr>
        <p:spPr>
          <a:xfrm xmlns:a="http://schemas.openxmlformats.org/drawingml/2006/main">
            <a:off x="4400550" y="2695575"/>
            <a:ext cx="3390900"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Days 31–60</a:t>
            </a:r>
          </a:p>
        </p:txBody>
      </p:sp>
      <p:sp>
        <p:nvSpPr>
          <p:cNvPr id="12" name="Phase title 1">
            <a:extLst xmlns:a="http://schemas.openxmlformats.org/drawingml/2006/main">
              <a:ext uri="{FF2B5EF4-FFF2-40B4-BE49-F238E27FC236}">
                <a16:creationId xmlns:a16="http://schemas.microsoft.com/office/drawing/2014/main" id="{4C06CD23-A60A-461B-A77A-62D8FC9B3133}"/>
              </a:ext>
            </a:extLst>
          </p:cNvPr>
          <p:cNvSpPr>
            <a:spLocks xmlns:a="http://schemas.openxmlformats.org/drawingml/2006/main" noGrp="1"/>
          </p:cNvSpPr>
          <p:nvPr>
            <p:ph type="body" idx="7"/>
          </p:nvPr>
        </p:nvSpPr>
        <p:spPr>
          <a:xfrm xmlns:a="http://schemas.openxmlformats.org/drawingml/2006/main">
            <a:off x="4400550" y="3476625"/>
            <a:ext cx="3362325" cy="866775"/>
          </a:xfrm>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chemeClr val="tx1"/>
                </a:solidFill>
                <a:latin typeface="Arial"/>
                <a:ea typeface="Arial"/>
                <a:cs typeface="Arial"/>
              </a:defRPr>
            </a:pPr>
            <a:r>
              <a:rPr sz="2550" b="1">
                <a:solidFill>
                  <a:schemeClr val="tx1"/>
                </a:solidFill>
                <a:latin typeface="Arial"/>
                <a:ea typeface="Arial"/>
                <a:cs typeface="Arial"/>
              </a:rPr>
              <a:t>Run the focused test</a:t>
            </a:r>
          </a:p>
        </p:txBody>
      </p:sp>
      <p:sp>
        <p:nvSpPr>
          <p:cNvPr id="13" name="Phase actions 1">
            <a:extLst xmlns:a="http://schemas.openxmlformats.org/drawingml/2006/main">
              <a:ext uri="{FF2B5EF4-FFF2-40B4-BE49-F238E27FC236}">
                <a16:creationId xmlns:a16="http://schemas.microsoft.com/office/drawing/2014/main" id="{F23F46EB-5728-43B5-8DEA-4955529B8737}"/>
              </a:ext>
            </a:extLst>
          </p:cNvPr>
          <p:cNvSpPr>
            <a:spLocks xmlns:a="http://schemas.openxmlformats.org/drawingml/2006/main" noGrp="1"/>
          </p:cNvSpPr>
          <p:nvPr>
            <p:ph type="body" idx="8"/>
          </p:nvPr>
        </p:nvSpPr>
        <p:spPr>
          <a:xfrm xmlns:a="http://schemas.openxmlformats.org/drawingml/2006/main">
            <a:off x="4400550" y="4448175"/>
            <a:ext cx="3381375" cy="952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Launch within the cost cap.</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Review the early results.</a:t>
            </a:r>
          </a:p>
        </p:txBody>
      </p:sp>
      <p:sp>
        <p:nvSpPr>
          <p:cNvPr id="14" name="Exit criterion 1">
            <a:extLst xmlns:a="http://schemas.openxmlformats.org/drawingml/2006/main">
              <a:ext uri="{FF2B5EF4-FFF2-40B4-BE49-F238E27FC236}">
                <a16:creationId xmlns:a16="http://schemas.microsoft.com/office/drawing/2014/main" id="{1C0E1B3E-7A91-4B78-9465-C1D8C89C7C2B}"/>
              </a:ext>
            </a:extLst>
          </p:cNvPr>
          <p:cNvSpPr>
            <a:spLocks xmlns:a="http://schemas.openxmlformats.org/drawingml/2006/main" noGrp="1"/>
          </p:cNvSpPr>
          <p:nvPr>
            <p:ph type="body" idx="9"/>
          </p:nvPr>
        </p:nvSpPr>
        <p:spPr>
          <a:xfrm xmlns:a="http://schemas.openxmlformats.org/drawingml/2006/main">
            <a:off x="4400550" y="5591175"/>
            <a:ext cx="3429000" cy="323850"/>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Exit: threshold assessed</a:t>
            </a:r>
          </a:p>
        </p:txBody>
      </p:sp>
      <p:sp>
        <p:nvSpPr>
          <p:cNvPr id="15" name="Phase 2">
            <a:extLst xmlns:a="http://schemas.openxmlformats.org/drawingml/2006/main">
              <a:ext uri="{FF2B5EF4-FFF2-40B4-BE49-F238E27FC236}">
                <a16:creationId xmlns:a16="http://schemas.microsoft.com/office/drawing/2014/main" id="{D814D196-A5B7-4C77-8D3D-9ADE3E29A7C4}"/>
              </a:ext>
            </a:extLst>
          </p:cNvPr>
          <p:cNvSpPr>
            <a:spLocks xmlns:a="http://schemas.openxmlformats.org/drawingml/2006/main" noGrp="1"/>
          </p:cNvSpPr>
          <p:nvPr>
            <p:ph type="body" idx="10"/>
          </p:nvPr>
        </p:nvSpPr>
        <p:spPr>
          <a:xfrm xmlns:a="http://schemas.openxmlformats.org/drawingml/2006/main">
            <a:off x="8191500" y="2695575"/>
            <a:ext cx="3390900"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Days 61–90</a:t>
            </a:r>
          </a:p>
        </p:txBody>
      </p:sp>
      <p:sp>
        <p:nvSpPr>
          <p:cNvPr id="16" name="Phase title 2">
            <a:extLst xmlns:a="http://schemas.openxmlformats.org/drawingml/2006/main">
              <a:ext uri="{FF2B5EF4-FFF2-40B4-BE49-F238E27FC236}">
                <a16:creationId xmlns:a16="http://schemas.microsoft.com/office/drawing/2014/main" id="{CB3A33FF-56E1-4687-9708-11354F76305E}"/>
              </a:ext>
            </a:extLst>
          </p:cNvPr>
          <p:cNvSpPr>
            <a:spLocks xmlns:a="http://schemas.openxmlformats.org/drawingml/2006/main" noGrp="1"/>
          </p:cNvSpPr>
          <p:nvPr>
            <p:ph type="body" idx="11"/>
          </p:nvPr>
        </p:nvSpPr>
        <p:spPr>
          <a:xfrm xmlns:a="http://schemas.openxmlformats.org/drawingml/2006/main">
            <a:off x="8191500" y="3476625"/>
            <a:ext cx="3362325" cy="866775"/>
          </a:xfrm>
        </p:spPr>
        <p:txBody>
          <a:bodyPr xmlns:a="http://schemas.openxmlformats.org/drawingml/2006/main" wrap="square" lIns="0" tIns="0" rIns="0" bIns="0">
            <a:noAutofit/>
          </a:bodyPr>
          <a:lstStyle xmlns:a="http://schemas.openxmlformats.org/drawingml/2006/main"/>
          <a:p xmlns:a="http://schemas.openxmlformats.org/drawingml/2006/main">
            <a:pPr>
              <a:buNone/>
              <a:defRPr sz="2550" b="1">
                <a:solidFill>
                  <a:schemeClr val="tx1"/>
                </a:solidFill>
                <a:latin typeface="Arial"/>
                <a:ea typeface="Arial"/>
                <a:cs typeface="Arial"/>
              </a:defRPr>
            </a:pPr>
            <a:r>
              <a:rPr sz="2550" b="1">
                <a:solidFill>
                  <a:schemeClr val="tx1"/>
                </a:solidFill>
                <a:latin typeface="Arial"/>
                <a:ea typeface="Arial"/>
                <a:cs typeface="Arial"/>
              </a:rPr>
              <a:t>Make the scale decision</a:t>
            </a:r>
          </a:p>
        </p:txBody>
      </p:sp>
      <p:sp>
        <p:nvSpPr>
          <p:cNvPr id="17" name="Phase actions 2">
            <a:extLst xmlns:a="http://schemas.openxmlformats.org/drawingml/2006/main">
              <a:ext uri="{FF2B5EF4-FFF2-40B4-BE49-F238E27FC236}">
                <a16:creationId xmlns:a16="http://schemas.microsoft.com/office/drawing/2014/main" id="{C124B495-F0D9-4B40-90FA-A2493642968C}"/>
              </a:ext>
            </a:extLst>
          </p:cNvPr>
          <p:cNvSpPr>
            <a:spLocks xmlns:a="http://schemas.openxmlformats.org/drawingml/2006/main" noGrp="1"/>
          </p:cNvSpPr>
          <p:nvPr>
            <p:ph type="body" idx="12"/>
          </p:nvPr>
        </p:nvSpPr>
        <p:spPr>
          <a:xfrm xmlns:a="http://schemas.openxmlformats.org/drawingml/2006/main">
            <a:off x="8191500" y="4448175"/>
            <a:ext cx="3381375" cy="9525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Compare results with the gate.</a:t>
            </a:r>
          </a:p>
          <a:p xmlns:a="http://schemas.openxmlformats.org/drawingml/2006/main">
            <a:pPr>
              <a:buNone/>
              <a:defRPr sz="1875" b="0">
                <a:solidFill>
                  <a:schemeClr val="tx2"/>
                </a:solidFill>
                <a:latin typeface="Arial"/>
                <a:ea typeface="Arial"/>
                <a:cs typeface="Arial"/>
              </a:defRPr>
            </a:pPr>
            <a:r>
              <a:rPr sz="1875" b="0">
                <a:solidFill>
                  <a:schemeClr val="tx2"/>
                </a:solidFill>
                <a:latin typeface="Arial"/>
                <a:ea typeface="Arial"/>
                <a:cs typeface="Arial"/>
              </a:rPr>
              <a:t>Approve the next commitment.</a:t>
            </a:r>
          </a:p>
        </p:txBody>
      </p:sp>
      <p:sp>
        <p:nvSpPr>
          <p:cNvPr id="18" name="Exit criterion 2">
            <a:extLst xmlns:a="http://schemas.openxmlformats.org/drawingml/2006/main">
              <a:ext uri="{FF2B5EF4-FFF2-40B4-BE49-F238E27FC236}">
                <a16:creationId xmlns:a16="http://schemas.microsoft.com/office/drawing/2014/main" id="{747809C3-7237-4B9E-B91B-D6BDF0794EC3}"/>
              </a:ext>
            </a:extLst>
          </p:cNvPr>
          <p:cNvSpPr>
            <a:spLocks xmlns:a="http://schemas.openxmlformats.org/drawingml/2006/main" noGrp="1"/>
          </p:cNvSpPr>
          <p:nvPr>
            <p:ph type="body" idx="13"/>
          </p:nvPr>
        </p:nvSpPr>
        <p:spPr>
          <a:xfrm xmlns:a="http://schemas.openxmlformats.org/drawingml/2006/main">
            <a:off x="8191500" y="5591175"/>
            <a:ext cx="3429000" cy="323850"/>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1">
                <a:solidFill>
                  <a:schemeClr val="tx1"/>
                </a:solidFill>
                <a:latin typeface="Arial"/>
                <a:ea typeface="Arial"/>
                <a:cs typeface="Arial"/>
              </a:defRPr>
            </a:pPr>
            <a:r>
              <a:rPr sz="1500" b="1">
                <a:solidFill>
                  <a:schemeClr val="tx1"/>
                </a:solidFill>
                <a:latin typeface="Arial"/>
                <a:ea typeface="Arial"/>
                <a:cs typeface="Arial"/>
              </a:rPr>
              <a:t>Exit: decision recorded</a:t>
            </a:r>
          </a:p>
        </p:txBody>
      </p:sp>
    </p:spTree>
  </p:cSld>
</p:sldLayout>
</file>

<file path=ppt/slideLayouts/slideLayout8.xml><?xml version="1.0" encoding="utf-8"?>
<p:sldLayout xmlns:p="http://schemas.openxmlformats.org/presentationml/2006/main">
  <p:cSld name="10 / Accountability table">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D6194B83-A80B-4335-8F23-0DAABD081D3E}"/>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ACCOUNTABILITY</a:t>
            </a:r>
          </a:p>
        </p:txBody>
      </p:sp>
      <p:sp>
        <p:nvSpPr>
          <p:cNvPr id="3" name="Headline">
            <a:extLst xmlns:a="http://schemas.openxmlformats.org/drawingml/2006/main">
              <a:ext uri="{FF2B5EF4-FFF2-40B4-BE49-F238E27FC236}">
                <a16:creationId xmlns:a16="http://schemas.microsoft.com/office/drawing/2014/main" id="{075318BE-D50C-4B13-B077-8F5033AC3A14}"/>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Every commitment needs</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an owner and completion evidence</a:t>
            </a:r>
          </a:p>
        </p:txBody>
      </p:sp>
      <p:sp>
        <p:nvSpPr>
          <p:cNvPr id="4" name="Table placeholder">
            <a:extLst xmlns:a="http://schemas.openxmlformats.org/drawingml/2006/main">
              <a:ext uri="{FF2B5EF4-FFF2-40B4-BE49-F238E27FC236}">
                <a16:creationId xmlns:a16="http://schemas.microsoft.com/office/drawing/2014/main" id="{DB772310-C674-46B5-8F17-E5B08752C6D1}"/>
              </a:ext>
            </a:extLst>
          </p:cNvPr>
          <p:cNvSpPr>
            <a:spLocks xmlns:a="http://schemas.openxmlformats.org/drawingml/2006/main" noGrp="1"/>
          </p:cNvSpPr>
          <p:nvPr>
            <p:ph type="tbl" idx="2"/>
          </p:nvPr>
        </p:nvSpPr>
        <p:spPr>
          <a:xfrm xmlns:a="http://schemas.openxmlformats.org/drawingml/2006/main">
            <a:off x="609600" y="2800350"/>
            <a:ext cx="10972800" cy="2828925"/>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Insert an editable accountability table</a:t>
            </a:r>
          </a:p>
        </p:txBody>
      </p:sp>
      <p:sp>
        <p:nvSpPr>
          <p:cNvPr id="5" name="Source">
            <a:extLst xmlns:a="http://schemas.openxmlformats.org/drawingml/2006/main">
              <a:ext uri="{FF2B5EF4-FFF2-40B4-BE49-F238E27FC236}">
                <a16:creationId xmlns:a16="http://schemas.microsoft.com/office/drawing/2014/main" id="{C47C2E86-7915-4F3E-9998-CDCD04D8F0DD}"/>
              </a:ext>
            </a:extLst>
          </p:cNvPr>
          <p:cNvSpPr>
            <a:spLocks xmlns:a="http://schemas.openxmlformats.org/drawingml/2006/main" noGrp="1"/>
          </p:cNvSpPr>
          <p:nvPr>
            <p:ph type="body" idx="3"/>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Review cadence: [frequency]     Accountable executive: [name]</a:t>
            </a:r>
          </a:p>
        </p:txBody>
      </p:sp>
    </p:spTree>
  </p:cSld>
</p:sldLayout>
</file>

<file path=ppt/slideLayouts/slideLayout9.xml><?xml version="1.0" encoding="utf-8"?>
<p:sldLayout xmlns:p="http://schemas.openxmlformats.org/presentationml/2006/main">
  <p:cSld name="11 / Single finding">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Divider">
            <a:extLst xmlns:a="http://schemas.openxmlformats.org/drawingml/2006/main">
              <a:ext uri="{FF2B5EF4-FFF2-40B4-BE49-F238E27FC236}">
                <a16:creationId xmlns:a16="http://schemas.microsoft.com/office/drawing/2014/main" id="{53750014-6F40-44C8-88FD-5C616D1F1A21}"/>
              </a:ext>
            </a:extLst>
          </p:cNvPr>
          <p:cNvSpPr>
            <a:spLocks xmlns:a="http://schemas.openxmlformats.org/drawingml/2006/main" noGrp="1"/>
          </p:cNvSpPr>
          <p:nvPr/>
        </p:nvSpPr>
        <p:spPr>
          <a:xfrm xmlns:a="http://schemas.openxmlformats.org/drawingml/2006/main">
            <a:off x="647700" y="4343400"/>
            <a:ext cx="1657350" cy="0"/>
          </a:xfrm>
          <a:prstGeom xmlns:a="http://schemas.openxmlformats.org/drawingml/2006/main" prst="line">
            <a:avLst/>
          </a:prstGeom>
          <a:noFill xmlns:a="http://schemas.openxmlformats.org/drawingml/2006/main"/>
          <a:ln xmlns:a="http://schemas.openxmlformats.org/drawingml/2006/main" w="66675">
            <a:solidFill>
              <a:schemeClr val="accent1"/>
            </a:solidFill>
          </a:ln>
        </p:spPr>
      </p:sp>
      <p:sp>
        <p:nvSpPr>
          <p:cNvPr id="3" name="Section">
            <a:extLst xmlns:a="http://schemas.openxmlformats.org/drawingml/2006/main">
              <a:ext uri="{FF2B5EF4-FFF2-40B4-BE49-F238E27FC236}">
                <a16:creationId xmlns:a16="http://schemas.microsoft.com/office/drawing/2014/main" id="{5A247DBC-749F-4CBF-A22A-A7E0E9DF43D5}"/>
              </a:ext>
            </a:extLst>
          </p:cNvPr>
          <p:cNvSpPr>
            <a:spLocks xmlns:a="http://schemas.openxmlformats.org/drawingml/2006/main" noGrp="1"/>
          </p:cNvSpPr>
          <p:nvPr>
            <p:ph type="body" idx="0"/>
          </p:nvPr>
        </p:nvSpPr>
        <p:spPr>
          <a:xfrm xmlns:a="http://schemas.openxmlformats.org/drawingml/2006/main">
            <a:off x="609600" y="457200"/>
            <a:ext cx="9334500" cy="247650"/>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THE IMPLICATION</a:t>
            </a:r>
          </a:p>
        </p:txBody>
      </p:sp>
      <p:sp>
        <p:nvSpPr>
          <p:cNvPr id="4" name="Headline">
            <a:extLst xmlns:a="http://schemas.openxmlformats.org/drawingml/2006/main">
              <a:ext uri="{FF2B5EF4-FFF2-40B4-BE49-F238E27FC236}">
                <a16:creationId xmlns:a16="http://schemas.microsoft.com/office/drawing/2014/main" id="{6515D106-4505-491E-ADCE-8C963837B9BE}"/>
              </a:ext>
            </a:extLst>
          </p:cNvPr>
          <p:cNvSpPr>
            <a:spLocks xmlns:a="http://schemas.openxmlformats.org/drawingml/2006/main" noGrp="1"/>
          </p:cNvSpPr>
          <p:nvPr>
            <p:ph type="title" idx="1"/>
          </p:nvPr>
        </p:nvSpPr>
        <p:spPr>
          <a:xfrm xmlns:a="http://schemas.openxmlformats.org/drawingml/2006/main">
            <a:off x="609600" y="1666875"/>
            <a:ext cx="10810875" cy="2171700"/>
          </a:xfrm>
        </p:spPr>
        <p:txBody>
          <a:bodyPr xmlns:a="http://schemas.openxmlformats.org/drawingml/2006/main" wrap="square" lIns="0" tIns="0" rIns="0" bIns="0">
            <a:noAutofit/>
          </a:bodyPr>
          <a:lstStyle xmlns:a="http://schemas.openxmlformats.org/drawingml/2006/main"/>
          <a:p xmlns:a="http://schemas.openxmlformats.org/drawingml/2006/main">
            <a:pPr>
              <a:buNone/>
              <a:defRPr sz="5700" b="1">
                <a:solidFill>
                  <a:schemeClr val="tx1"/>
                </a:solidFill>
                <a:latin typeface="Arial"/>
                <a:ea typeface="Arial"/>
                <a:cs typeface="Arial"/>
              </a:defRPr>
            </a:pPr>
            <a:r>
              <a:rPr sz="5700" b="1">
                <a:solidFill>
                  <a:schemeClr val="tx1"/>
                </a:solidFill>
                <a:latin typeface="Arial"/>
                <a:ea typeface="Arial"/>
                <a:cs typeface="Arial"/>
              </a:rPr>
              <a:t>The evidence changes</a:t>
            </a:r>
          </a:p>
          <a:p xmlns:a="http://schemas.openxmlformats.org/drawingml/2006/main">
            <a:pPr>
              <a:buNone/>
              <a:defRPr sz="5700" b="1">
                <a:solidFill>
                  <a:schemeClr val="tx1"/>
                </a:solidFill>
                <a:latin typeface="Arial"/>
                <a:ea typeface="Arial"/>
                <a:cs typeface="Arial"/>
              </a:defRPr>
            </a:pPr>
            <a:r>
              <a:rPr sz="5700" b="1">
                <a:solidFill>
                  <a:schemeClr val="tx1"/>
                </a:solidFill>
                <a:latin typeface="Arial"/>
                <a:ea typeface="Arial"/>
                <a:cs typeface="Arial"/>
              </a:rPr>
              <a:t>where we invest next.</a:t>
            </a:r>
          </a:p>
        </p:txBody>
      </p:sp>
      <p:sp>
        <p:nvSpPr>
          <p:cNvPr id="5" name="Implication">
            <a:extLst xmlns:a="http://schemas.openxmlformats.org/drawingml/2006/main">
              <a:ext uri="{FF2B5EF4-FFF2-40B4-BE49-F238E27FC236}">
                <a16:creationId xmlns:a16="http://schemas.microsoft.com/office/drawing/2014/main" id="{AA59F0D4-C9AF-4F65-8682-262DA5A4EE31}"/>
              </a:ext>
            </a:extLst>
          </p:cNvPr>
          <p:cNvSpPr>
            <a:spLocks xmlns:a="http://schemas.openxmlformats.org/drawingml/2006/main" noGrp="1"/>
          </p:cNvSpPr>
          <p:nvPr>
            <p:ph type="body" idx="2"/>
          </p:nvPr>
        </p:nvSpPr>
        <p:spPr>
          <a:xfrm xmlns:a="http://schemas.openxmlformats.org/drawingml/2006/main">
            <a:off x="647700" y="4714875"/>
            <a:ext cx="10382250" cy="923925"/>
          </a:xfrm>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chemeClr val="tx2"/>
                </a:solidFill>
                <a:latin typeface="Arial"/>
                <a:ea typeface="Arial"/>
                <a:cs typeface="Arial"/>
              </a:defRPr>
            </a:pPr>
            <a:r>
              <a:rPr sz="2325" b="0">
                <a:solidFill>
                  <a:schemeClr val="tx2"/>
                </a:solidFill>
                <a:latin typeface="Arial"/>
                <a:ea typeface="Arial"/>
                <a:cs typeface="Arial"/>
              </a:rPr>
              <a:t>Use one supporting sentence to connect the finding</a:t>
            </a:r>
          </a:p>
          <a:p xmlns:a="http://schemas.openxmlformats.org/drawingml/2006/main">
            <a:pPr>
              <a:buNone/>
              <a:defRPr sz="2325" b="0">
                <a:solidFill>
                  <a:schemeClr val="tx2"/>
                </a:solidFill>
                <a:latin typeface="Arial"/>
                <a:ea typeface="Arial"/>
                <a:cs typeface="Arial"/>
              </a:defRPr>
            </a:pPr>
            <a:r>
              <a:rPr sz="2325" b="0">
                <a:solidFill>
                  <a:schemeClr val="tx2"/>
                </a:solidFill>
                <a:latin typeface="Arial"/>
                <a:ea typeface="Arial"/>
                <a:cs typeface="Arial"/>
              </a:rPr>
              <a:t>to the decision leadership needs to make.</a:t>
            </a:r>
          </a:p>
        </p:txBody>
      </p:sp>
      <p:sp>
        <p:nvSpPr>
          <p:cNvPr id="6" name="Source">
            <a:extLst xmlns:a="http://schemas.openxmlformats.org/drawingml/2006/main">
              <a:ext uri="{FF2B5EF4-FFF2-40B4-BE49-F238E27FC236}">
                <a16:creationId xmlns:a16="http://schemas.microsoft.com/office/drawing/2014/main" id="{40CB0383-965C-4B7C-89BF-7D9AFC282587}"/>
              </a:ext>
            </a:extLst>
          </p:cNvPr>
          <p:cNvSpPr>
            <a:spLocks xmlns:a="http://schemas.openxmlformats.org/drawingml/2006/main" noGrp="1"/>
          </p:cNvSpPr>
          <p:nvPr>
            <p:ph type="body" idx="3"/>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Source: replace with the evidence source, reporting period, and relevant caveat.</a:t>
            </a:r>
          </a:p>
        </p:txBody>
      </p:sp>
    </p:spTree>
  </p:cSld>
</p:sldLayout>
</file>

<file path=ppt/slideLayouts/slideLayout10.xml><?xml version="1.0" encoding="utf-8"?>
<p:sldLayout xmlns:p="http://schemas.openxmlformats.org/presentationml/2006/main">
  <p:cSld name="13 / One customer story">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Customer outcome panel">
            <a:extLst xmlns:a="http://schemas.openxmlformats.org/drawingml/2006/main">
              <a:ext uri="{FF2B5EF4-FFF2-40B4-BE49-F238E27FC236}">
                <a16:creationId xmlns:a16="http://schemas.microsoft.com/office/drawing/2014/main" id="{51E94973-408E-4FE3-BACD-EC7576252FBD}"/>
              </a:ext>
            </a:extLst>
          </p:cNvPr>
          <p:cNvSpPr>
            <a:spLocks xmlns:a="http://schemas.openxmlformats.org/drawingml/2006/main" noGrp="1"/>
          </p:cNvSpPr>
          <p:nvPr/>
        </p:nvSpPr>
        <p:spPr>
          <a:xfrm xmlns:a="http://schemas.openxmlformats.org/drawingml/2006/main">
            <a:off x="609600" y="2562225"/>
            <a:ext cx="3343275" cy="3209925"/>
          </a:xfrm>
          <a:prstGeom xmlns:a="http://schemas.openxmlformats.org/drawingml/2006/main" prst="roundRect">
            <a:avLst>
              <a:gd name="adj" fmla="val 7122"/>
            </a:avLst>
          </a:prstGeom>
          <a:solidFill xmlns:a="http://schemas.openxmlformats.org/drawingml/2006/main">
            <a:schemeClr val="accent5"/>
          </a:solidFill>
          <a:ln xmlns:a="http://schemas.openxmlformats.org/drawingml/2006/main" w="0">
            <a:noFill/>
          </a:ln>
        </p:spPr>
      </p:sp>
      <p:sp>
        <p:nvSpPr>
          <p:cNvPr id="3" name="Customer logo surface">
            <a:extLst xmlns:a="http://schemas.openxmlformats.org/drawingml/2006/main">
              <a:ext uri="{FF2B5EF4-FFF2-40B4-BE49-F238E27FC236}">
                <a16:creationId xmlns:a16="http://schemas.microsoft.com/office/drawing/2014/main" id="{9B58F271-A953-441F-9BCC-CBF499A5F754}"/>
              </a:ext>
            </a:extLst>
          </p:cNvPr>
          <p:cNvSpPr>
            <a:spLocks xmlns:a="http://schemas.openxmlformats.org/drawingml/2006/main" noGrp="1"/>
          </p:cNvSpPr>
          <p:nvPr/>
        </p:nvSpPr>
        <p:spPr>
          <a:xfrm xmlns:a="http://schemas.openxmlformats.org/drawingml/2006/main">
            <a:off x="838200" y="2790825"/>
            <a:ext cx="2886075" cy="666750"/>
          </a:xfrm>
          <a:prstGeom xmlns:a="http://schemas.openxmlformats.org/drawingml/2006/main" prst="roundRect">
            <a:avLst>
              <a:gd name="adj" fmla="val 34286"/>
            </a:avLst>
          </a:prstGeom>
          <a:solidFill xmlns:a="http://schemas.openxmlformats.org/drawingml/2006/main">
            <a:schemeClr val="lt1"/>
          </a:solidFill>
          <a:ln xmlns:a="http://schemas.openxmlformats.org/drawingml/2006/main" w="0">
            <a:noFill/>
          </a:ln>
        </p:spPr>
      </p:sp>
      <p:sp>
        <p:nvSpPr>
          <p:cNvPr id="4" name="Section">
            <a:extLst xmlns:a="http://schemas.openxmlformats.org/drawingml/2006/main">
              <a:ext uri="{FF2B5EF4-FFF2-40B4-BE49-F238E27FC236}">
                <a16:creationId xmlns:a16="http://schemas.microsoft.com/office/drawing/2014/main" id="{A0D35406-B2F1-40CD-946D-42C7D62B2E81}"/>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CUSTOMER STORY</a:t>
            </a:r>
          </a:p>
        </p:txBody>
      </p:sp>
      <p:sp>
        <p:nvSpPr>
          <p:cNvPr id="5" name="Headline">
            <a:extLst xmlns:a="http://schemas.openxmlformats.org/drawingml/2006/main">
              <a:ext uri="{FF2B5EF4-FFF2-40B4-BE49-F238E27FC236}">
                <a16:creationId xmlns:a16="http://schemas.microsoft.com/office/drawing/2014/main" id="{734C6C0F-E0FB-47EC-BDDE-F5BCCF4A7235}"/>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[Customer name]</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[Business outcome headline]</a:t>
            </a:r>
          </a:p>
        </p:txBody>
      </p:sp>
      <p:sp>
        <p:nvSpPr>
          <p:cNvPr id="6" name="Customer logo">
            <a:extLst xmlns:a="http://schemas.openxmlformats.org/drawingml/2006/main">
              <a:ext uri="{FF2B5EF4-FFF2-40B4-BE49-F238E27FC236}">
                <a16:creationId xmlns:a16="http://schemas.microsoft.com/office/drawing/2014/main" id="{4CAD8BEC-A610-47E2-BC9C-68A87BC64613}"/>
              </a:ext>
            </a:extLst>
          </p:cNvPr>
          <p:cNvSpPr>
            <a:spLocks xmlns:a="http://schemas.openxmlformats.org/drawingml/2006/main" noGrp="1"/>
          </p:cNvSpPr>
          <p:nvPr>
            <p:ph type="pic" idx="2"/>
          </p:nvPr>
        </p:nvSpPr>
        <p:spPr>
          <a:xfrm xmlns:a="http://schemas.openxmlformats.org/drawingml/2006/main">
            <a:off x="1028700" y="3000375"/>
            <a:ext cx="250507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chemeClr val="tx2"/>
                </a:solidFill>
                <a:latin typeface="Arial"/>
                <a:ea typeface="Arial"/>
                <a:cs typeface="Arial"/>
              </a:defRPr>
            </a:pPr>
            <a:r>
              <a:rPr sz="1800" b="0">
                <a:solidFill>
                  <a:schemeClr val="tx2"/>
                </a:solidFill>
                <a:latin typeface="Arial"/>
                <a:ea typeface="Arial"/>
                <a:cs typeface="Arial"/>
              </a:rPr>
              <a:t>[Customer logo]</a:t>
            </a:r>
          </a:p>
        </p:txBody>
      </p:sp>
      <p:sp>
        <p:nvSpPr>
          <p:cNvPr id="7" name="Outcome metric">
            <a:extLst xmlns:a="http://schemas.openxmlformats.org/drawingml/2006/main">
              <a:ext uri="{FF2B5EF4-FFF2-40B4-BE49-F238E27FC236}">
                <a16:creationId xmlns:a16="http://schemas.microsoft.com/office/drawing/2014/main" id="{FC9A3EF4-7587-49F3-BEB6-4B2601A39BF7}"/>
              </a:ext>
            </a:extLst>
          </p:cNvPr>
          <p:cNvSpPr>
            <a:spLocks xmlns:a="http://schemas.openxmlformats.org/drawingml/2006/main" noGrp="1"/>
          </p:cNvSpPr>
          <p:nvPr>
            <p:ph type="body" idx="3"/>
          </p:nvPr>
        </p:nvSpPr>
        <p:spPr>
          <a:xfrm xmlns:a="http://schemas.openxmlformats.org/drawingml/2006/main">
            <a:off x="847725" y="3733800"/>
            <a:ext cx="2876550" cy="885825"/>
          </a:xfrm>
        </p:spPr>
        <p:txBody>
          <a:bodyPr xmlns:a="http://schemas.openxmlformats.org/drawingml/2006/main" wrap="square" lIns="0" tIns="0" rIns="0" bIns="0">
            <a:noAutofit/>
          </a:bodyPr>
          <a:lstStyle xmlns:a="http://schemas.openxmlformats.org/drawingml/2006/main"/>
          <a:p xmlns:a="http://schemas.openxmlformats.org/drawingml/2006/main">
            <a:pPr>
              <a:buNone/>
              <a:defRPr sz="5400" b="1">
                <a:solidFill>
                  <a:schemeClr val="accent1"/>
                </a:solidFill>
                <a:latin typeface="Arial"/>
                <a:ea typeface="Arial"/>
                <a:cs typeface="Arial"/>
              </a:defRPr>
            </a:pPr>
            <a:r>
              <a:rPr sz="5400" b="1">
                <a:solidFill>
                  <a:schemeClr val="accent1"/>
                </a:solidFill>
                <a:latin typeface="Arial"/>
                <a:ea typeface="Arial"/>
                <a:cs typeface="Arial"/>
              </a:rPr>
              <a:t>[00%]</a:t>
            </a:r>
          </a:p>
        </p:txBody>
      </p:sp>
      <p:sp>
        <p:nvSpPr>
          <p:cNvPr id="8" name="Metric description">
            <a:extLst xmlns:a="http://schemas.openxmlformats.org/drawingml/2006/main">
              <a:ext uri="{FF2B5EF4-FFF2-40B4-BE49-F238E27FC236}">
                <a16:creationId xmlns:a16="http://schemas.microsoft.com/office/drawing/2014/main" id="{0D1082D1-89F7-480F-AD1E-33A7A15CD4E5}"/>
              </a:ext>
            </a:extLst>
          </p:cNvPr>
          <p:cNvSpPr>
            <a:spLocks xmlns:a="http://schemas.openxmlformats.org/drawingml/2006/main" noGrp="1"/>
          </p:cNvSpPr>
          <p:nvPr>
            <p:ph type="body" idx="4"/>
          </p:nvPr>
        </p:nvSpPr>
        <p:spPr>
          <a:xfrm xmlns:a="http://schemas.openxmlformats.org/drawingml/2006/main">
            <a:off x="857250" y="4781550"/>
            <a:ext cx="2828925" cy="542925"/>
          </a:xfrm>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chemeClr val="lt1"/>
                </a:solidFill>
                <a:latin typeface="Arial"/>
                <a:ea typeface="Arial"/>
                <a:cs typeface="Arial"/>
              </a:defRPr>
            </a:pPr>
            <a:r>
              <a:rPr sz="1950" b="1">
                <a:solidFill>
                  <a:schemeClr val="lt1"/>
                </a:solidFill>
                <a:latin typeface="Arial"/>
                <a:ea typeface="Arial"/>
                <a:cs typeface="Arial"/>
              </a:rPr>
              <a:t>[Verified business result]</a:t>
            </a:r>
          </a:p>
        </p:txBody>
      </p:sp>
      <p:sp>
        <p:nvSpPr>
          <p:cNvPr id="9" name="Metric basis">
            <a:extLst xmlns:a="http://schemas.openxmlformats.org/drawingml/2006/main">
              <a:ext uri="{FF2B5EF4-FFF2-40B4-BE49-F238E27FC236}">
                <a16:creationId xmlns:a16="http://schemas.microsoft.com/office/drawing/2014/main" id="{EF017CA0-9E44-4A29-B158-A84F633FAF90}"/>
              </a:ext>
            </a:extLst>
          </p:cNvPr>
          <p:cNvSpPr>
            <a:spLocks xmlns:a="http://schemas.openxmlformats.org/drawingml/2006/main" noGrp="1"/>
          </p:cNvSpPr>
          <p:nvPr>
            <p:ph type="body" idx="5"/>
          </p:nvPr>
        </p:nvSpPr>
        <p:spPr>
          <a:xfrm xmlns:a="http://schemas.openxmlformats.org/drawingml/2006/main">
            <a:off x="857250" y="5410200"/>
            <a:ext cx="2828925" cy="257175"/>
          </a:xfrm>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chemeClr val="lt2"/>
                </a:solidFill>
                <a:latin typeface="Arial"/>
                <a:ea typeface="Arial"/>
                <a:cs typeface="Arial"/>
              </a:defRPr>
            </a:pPr>
            <a:r>
              <a:rPr sz="1350" b="0">
                <a:solidFill>
                  <a:schemeClr val="lt2"/>
                </a:solidFill>
                <a:latin typeface="Arial"/>
                <a:ea typeface="Arial"/>
                <a:cs typeface="Arial"/>
              </a:rPr>
              <a:t>[Baseline and time period]</a:t>
            </a:r>
          </a:p>
        </p:txBody>
      </p:sp>
      <p:sp>
        <p:nvSpPr>
          <p:cNvPr id="10" name="Story label 0">
            <a:extLst xmlns:a="http://schemas.openxmlformats.org/drawingml/2006/main">
              <a:ext uri="{FF2B5EF4-FFF2-40B4-BE49-F238E27FC236}">
                <a16:creationId xmlns:a16="http://schemas.microsoft.com/office/drawing/2014/main" id="{33AEB6B3-C27D-4C8F-A631-9D7ACBC50EF9}"/>
              </a:ext>
            </a:extLst>
          </p:cNvPr>
          <p:cNvSpPr>
            <a:spLocks xmlns:a="http://schemas.openxmlformats.org/drawingml/2006/main" noGrp="1"/>
          </p:cNvSpPr>
          <p:nvPr>
            <p:ph type="body" idx="6"/>
          </p:nvPr>
        </p:nvSpPr>
        <p:spPr>
          <a:xfrm xmlns:a="http://schemas.openxmlformats.org/drawingml/2006/main">
            <a:off x="4429125" y="2657475"/>
            <a:ext cx="6905625" cy="285750"/>
          </a:xfrm>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chemeClr val="tx2"/>
                </a:solidFill>
                <a:latin typeface="Arial"/>
                <a:ea typeface="Arial"/>
                <a:cs typeface="Arial"/>
              </a:defRPr>
            </a:pPr>
            <a:r>
              <a:rPr sz="1650" b="1">
                <a:solidFill>
                  <a:schemeClr val="tx2"/>
                </a:solidFill>
                <a:latin typeface="Arial"/>
                <a:ea typeface="Arial"/>
                <a:cs typeface="Arial"/>
              </a:rPr>
              <a:t>Challenge</a:t>
            </a:r>
          </a:p>
        </p:txBody>
      </p:sp>
      <p:sp>
        <p:nvSpPr>
          <p:cNvPr id="11" name="Story detail 0">
            <a:extLst xmlns:a="http://schemas.openxmlformats.org/drawingml/2006/main">
              <a:ext uri="{FF2B5EF4-FFF2-40B4-BE49-F238E27FC236}">
                <a16:creationId xmlns:a16="http://schemas.microsoft.com/office/drawing/2014/main" id="{D67DBD80-0593-45CD-B1DF-713B430081FE}"/>
              </a:ext>
            </a:extLst>
          </p:cNvPr>
          <p:cNvSpPr>
            <a:spLocks xmlns:a="http://schemas.openxmlformats.org/drawingml/2006/main" noGrp="1"/>
          </p:cNvSpPr>
          <p:nvPr>
            <p:ph type="body" idx="7"/>
          </p:nvPr>
        </p:nvSpPr>
        <p:spPr>
          <a:xfrm xmlns:a="http://schemas.openxmlformats.org/drawingml/2006/main">
            <a:off x="4429125" y="3019425"/>
            <a:ext cx="6905625"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chemeClr val="tx1"/>
                </a:solidFill>
                <a:latin typeface="Arial"/>
                <a:ea typeface="Arial"/>
                <a:cs typeface="Arial"/>
              </a:defRPr>
            </a:pPr>
            <a:r>
              <a:rPr sz="2025" b="0">
                <a:solidFill>
                  <a:schemeClr val="tx1"/>
                </a:solidFill>
                <a:latin typeface="Arial"/>
                <a:ea typeface="Arial"/>
                <a:cs typeface="Arial"/>
              </a:rPr>
              <a:t>[The customer problem and its business impact.]</a:t>
            </a:r>
          </a:p>
        </p:txBody>
      </p:sp>
      <p:sp>
        <p:nvSpPr>
          <p:cNvPr id="12" name="Story label 1">
            <a:extLst xmlns:a="http://schemas.openxmlformats.org/drawingml/2006/main">
              <a:ext uri="{FF2B5EF4-FFF2-40B4-BE49-F238E27FC236}">
                <a16:creationId xmlns:a16="http://schemas.microsoft.com/office/drawing/2014/main" id="{6884843E-970B-416C-B532-F3E238DFAFB0}"/>
              </a:ext>
            </a:extLst>
          </p:cNvPr>
          <p:cNvSpPr>
            <a:spLocks xmlns:a="http://schemas.openxmlformats.org/drawingml/2006/main" noGrp="1"/>
          </p:cNvSpPr>
          <p:nvPr>
            <p:ph type="body" idx="8"/>
          </p:nvPr>
        </p:nvSpPr>
        <p:spPr>
          <a:xfrm xmlns:a="http://schemas.openxmlformats.org/drawingml/2006/main">
            <a:off x="4429125" y="3705225"/>
            <a:ext cx="6905625" cy="285750"/>
          </a:xfrm>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chemeClr val="tx2"/>
                </a:solidFill>
                <a:latin typeface="Arial"/>
                <a:ea typeface="Arial"/>
                <a:cs typeface="Arial"/>
              </a:defRPr>
            </a:pPr>
            <a:r>
              <a:rPr sz="1650" b="1">
                <a:solidFill>
                  <a:schemeClr val="tx2"/>
                </a:solidFill>
                <a:latin typeface="Arial"/>
                <a:ea typeface="Arial"/>
                <a:cs typeface="Arial"/>
              </a:rPr>
              <a:t>Work delivered</a:t>
            </a:r>
          </a:p>
        </p:txBody>
      </p:sp>
      <p:sp>
        <p:nvSpPr>
          <p:cNvPr id="13" name="Story detail 1">
            <a:extLst xmlns:a="http://schemas.openxmlformats.org/drawingml/2006/main">
              <a:ext uri="{FF2B5EF4-FFF2-40B4-BE49-F238E27FC236}">
                <a16:creationId xmlns:a16="http://schemas.microsoft.com/office/drawing/2014/main" id="{978A4710-675C-48FE-AC1C-AF4EFCAFFDD1}"/>
              </a:ext>
            </a:extLst>
          </p:cNvPr>
          <p:cNvSpPr>
            <a:spLocks xmlns:a="http://schemas.openxmlformats.org/drawingml/2006/main" noGrp="1"/>
          </p:cNvSpPr>
          <p:nvPr>
            <p:ph type="body" idx="9"/>
          </p:nvPr>
        </p:nvSpPr>
        <p:spPr>
          <a:xfrm xmlns:a="http://schemas.openxmlformats.org/drawingml/2006/main">
            <a:off x="4429125" y="4067175"/>
            <a:ext cx="6905625"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chemeClr val="tx1"/>
                </a:solidFill>
                <a:latin typeface="Arial"/>
                <a:ea typeface="Arial"/>
                <a:cs typeface="Arial"/>
              </a:defRPr>
            </a:pPr>
            <a:r>
              <a:rPr sz="2025" b="0">
                <a:solidFill>
                  <a:schemeClr val="tx1"/>
                </a:solidFill>
                <a:latin typeface="Arial"/>
                <a:ea typeface="Arial"/>
                <a:cs typeface="Arial"/>
              </a:rPr>
              <a:t>[What changed and how Hawksmoor contributed.]</a:t>
            </a:r>
          </a:p>
        </p:txBody>
      </p:sp>
      <p:sp>
        <p:nvSpPr>
          <p:cNvPr id="14" name="Story label 2">
            <a:extLst xmlns:a="http://schemas.openxmlformats.org/drawingml/2006/main">
              <a:ext uri="{FF2B5EF4-FFF2-40B4-BE49-F238E27FC236}">
                <a16:creationId xmlns:a16="http://schemas.microsoft.com/office/drawing/2014/main" id="{27B1D772-9823-4D34-9C90-5FD07731FC65}"/>
              </a:ext>
            </a:extLst>
          </p:cNvPr>
          <p:cNvSpPr>
            <a:spLocks xmlns:a="http://schemas.openxmlformats.org/drawingml/2006/main" noGrp="1"/>
          </p:cNvSpPr>
          <p:nvPr>
            <p:ph type="body" idx="10"/>
          </p:nvPr>
        </p:nvSpPr>
        <p:spPr>
          <a:xfrm xmlns:a="http://schemas.openxmlformats.org/drawingml/2006/main">
            <a:off x="4429125" y="4752975"/>
            <a:ext cx="6905625" cy="285750"/>
          </a:xfrm>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chemeClr val="tx2"/>
                </a:solidFill>
                <a:latin typeface="Arial"/>
                <a:ea typeface="Arial"/>
                <a:cs typeface="Arial"/>
              </a:defRPr>
            </a:pPr>
            <a:r>
              <a:rPr sz="1650" b="1">
                <a:solidFill>
                  <a:schemeClr val="tx2"/>
                </a:solidFill>
                <a:latin typeface="Arial"/>
                <a:ea typeface="Arial"/>
                <a:cs typeface="Arial"/>
              </a:rPr>
              <a:t>Result</a:t>
            </a:r>
          </a:p>
        </p:txBody>
      </p:sp>
      <p:sp>
        <p:nvSpPr>
          <p:cNvPr id="15" name="Story detail 2">
            <a:extLst xmlns:a="http://schemas.openxmlformats.org/drawingml/2006/main">
              <a:ext uri="{FF2B5EF4-FFF2-40B4-BE49-F238E27FC236}">
                <a16:creationId xmlns:a16="http://schemas.microsoft.com/office/drawing/2014/main" id="{07B8A474-F7C2-4882-83E7-2439CCD636E5}"/>
              </a:ext>
            </a:extLst>
          </p:cNvPr>
          <p:cNvSpPr>
            <a:spLocks xmlns:a="http://schemas.openxmlformats.org/drawingml/2006/main" noGrp="1"/>
          </p:cNvSpPr>
          <p:nvPr>
            <p:ph type="body" idx="11"/>
          </p:nvPr>
        </p:nvSpPr>
        <p:spPr>
          <a:xfrm xmlns:a="http://schemas.openxmlformats.org/drawingml/2006/main">
            <a:off x="4429125" y="5114925"/>
            <a:ext cx="6905625" cy="666750"/>
          </a:xfrm>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chemeClr val="tx1"/>
                </a:solidFill>
                <a:latin typeface="Arial"/>
                <a:ea typeface="Arial"/>
                <a:cs typeface="Arial"/>
              </a:defRPr>
            </a:pPr>
            <a:r>
              <a:rPr sz="2025" b="0">
                <a:solidFill>
                  <a:schemeClr val="tx1"/>
                </a:solidFill>
                <a:latin typeface="Arial"/>
                <a:ea typeface="Arial"/>
                <a:cs typeface="Arial"/>
              </a:rPr>
              <a:t>[The measured outcome and why it matters.]</a:t>
            </a:r>
          </a:p>
        </p:txBody>
      </p:sp>
      <p:sp>
        <p:nvSpPr>
          <p:cNvPr id="16" name="Source">
            <a:extLst xmlns:a="http://schemas.openxmlformats.org/drawingml/2006/main">
              <a:ext uri="{FF2B5EF4-FFF2-40B4-BE49-F238E27FC236}">
                <a16:creationId xmlns:a16="http://schemas.microsoft.com/office/drawing/2014/main" id="{FDFF30F4-3563-49C2-9104-21754568E0F6}"/>
              </a:ext>
            </a:extLst>
          </p:cNvPr>
          <p:cNvSpPr>
            <a:spLocks xmlns:a="http://schemas.openxmlformats.org/drawingml/2006/main" noGrp="1"/>
          </p:cNvSpPr>
          <p:nvPr>
            <p:ph type="body" idx="12"/>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Evidence: [source and date]     Customer reference: [approval or anonymization status]</a:t>
            </a:r>
          </a:p>
        </p:txBody>
      </p:sp>
    </p:spTree>
  </p:cSld>
</p:sldLayout>
</file>

<file path=ppt/slideLayouts/slideLayout11.xml><?xml version="1.0" encoding="utf-8"?>
<p:sldLayout xmlns:p="http://schemas.openxmlformats.org/presentationml/2006/main">
  <p:cSld name="14 / Three customer stories">
    <p:bg>
      <p:bgPr>
        <a:solidFill xmlns:a="http://schemas.openxmlformats.org/drawingml/2006/main">
          <a:schemeClr val="lt1"/>
        </a:solidFill>
      </p:bgPr>
    </p:bg>
    <p:spTree>
      <p:nvGrpSpPr>
        <p:cNvPr id="1" name=""/>
        <p:cNvGrpSpPr/>
        <p:nvPr/>
      </p:nvGrpSpPr>
      <p:grpSpPr>
        <a:xfrm xmlns:a="http://schemas.openxmlformats.org/drawingml/2006/main"/>
      </p:grpSpPr>
      <p:sp>
        <p:nvSpPr>
          <p:cNvPr id="8" name="Section">
            <a:extLst xmlns:a="http://schemas.openxmlformats.org/drawingml/2006/main">
              <a:ext uri="{FF2B5EF4-FFF2-40B4-BE49-F238E27FC236}">
                <a16:creationId xmlns:a16="http://schemas.microsoft.com/office/drawing/2014/main" id="{9DF79F03-4867-4C49-9717-8182783E0041}"/>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CUSTOMER STORIES</a:t>
            </a:r>
          </a:p>
        </p:txBody>
      </p:sp>
      <p:sp>
        <p:nvSpPr>
          <p:cNvPr id="9" name="Headline">
            <a:extLst xmlns:a="http://schemas.openxmlformats.org/drawingml/2006/main">
              <a:ext uri="{FF2B5EF4-FFF2-40B4-BE49-F238E27FC236}">
                <a16:creationId xmlns:a16="http://schemas.microsoft.com/office/drawing/2014/main" id="{05C12656-DA4B-486A-9229-AE4654D0FCFC}"/>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 shared theme across three customers]</a:t>
            </a:r>
          </a:p>
        </p:txBody>
      </p:sp>
      <p:sp>
        <p:nvSpPr>
          <p:cNvPr id="25" name="Source">
            <a:extLst xmlns:a="http://schemas.openxmlformats.org/drawingml/2006/main">
              <a:ext uri="{FF2B5EF4-FFF2-40B4-BE49-F238E27FC236}">
                <a16:creationId xmlns:a16="http://schemas.microsoft.com/office/drawing/2014/main" id="{BD09D3E6-C0A1-4BA5-B4D2-25F939AE6DBF}"/>
              </a:ext>
            </a:extLst>
          </p:cNvPr>
          <p:cNvSpPr>
            <a:spLocks xmlns:a="http://schemas.openxmlformats.org/drawingml/2006/main" noGrp="1"/>
          </p:cNvSpPr>
          <p:nvPr>
            <p:ph type="body" idx="17"/>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Evidence and reporting periods: [customer 1]     [customer 2]     [customer 3]</a:t>
            </a:r>
          </a:p>
        </p:txBody>
      </p:sp>
    </p:spTree>
  </p:cSld>
</p:sldLayout>
</file>

<file path=ppt/slideLayouts/slideLayout12.xml><?xml version="1.0" encoding="utf-8"?>
<p:sldLayout xmlns:p="http://schemas.openxmlformats.org/presentationml/2006/main">
  <p:cSld name="15 / Template guide">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Navy swatch">
            <a:extLst xmlns:a="http://schemas.openxmlformats.org/drawingml/2006/main">
              <a:ext uri="{FF2B5EF4-FFF2-40B4-BE49-F238E27FC236}">
                <a16:creationId xmlns:a16="http://schemas.microsoft.com/office/drawing/2014/main" id="{BA97B11B-8B55-472E-AB6B-9B2987CF6142}"/>
              </a:ext>
            </a:extLst>
          </p:cNvPr>
          <p:cNvSpPr>
            <a:spLocks xmlns:a="http://schemas.openxmlformats.org/drawingml/2006/main" noGrp="1"/>
          </p:cNvSpPr>
          <p:nvPr/>
        </p:nvSpPr>
        <p:spPr>
          <a:xfrm xmlns:a="http://schemas.openxmlformats.org/drawingml/2006/main">
            <a:off x="6267450" y="3286125"/>
            <a:ext cx="266700" cy="266700"/>
          </a:xfrm>
          <a:prstGeom xmlns:a="http://schemas.openxmlformats.org/drawingml/2006/main" prst="rect">
            <a:avLst/>
          </a:prstGeom>
          <a:solidFill xmlns:a="http://schemas.openxmlformats.org/drawingml/2006/main">
            <a:srgbClr val="0F1D38"/>
          </a:solidFill>
          <a:ln xmlns:a="http://schemas.openxmlformats.org/drawingml/2006/main" w="0">
            <a:noFill/>
          </a:ln>
        </p:spPr>
      </p:sp>
      <p:sp>
        <p:nvSpPr>
          <p:cNvPr id="3" name="Meadow Green swatch">
            <a:extLst xmlns:a="http://schemas.openxmlformats.org/drawingml/2006/main">
              <a:ext uri="{FF2B5EF4-FFF2-40B4-BE49-F238E27FC236}">
                <a16:creationId xmlns:a16="http://schemas.microsoft.com/office/drawing/2014/main" id="{8583826B-ADF8-438F-AA3A-E05788126EB3}"/>
              </a:ext>
            </a:extLst>
          </p:cNvPr>
          <p:cNvSpPr>
            <a:spLocks xmlns:a="http://schemas.openxmlformats.org/drawingml/2006/main" noGrp="1"/>
          </p:cNvSpPr>
          <p:nvPr/>
        </p:nvSpPr>
        <p:spPr>
          <a:xfrm xmlns:a="http://schemas.openxmlformats.org/drawingml/2006/main">
            <a:off x="6267450" y="3771900"/>
            <a:ext cx="266700" cy="266700"/>
          </a:xfrm>
          <a:prstGeom xmlns:a="http://schemas.openxmlformats.org/drawingml/2006/main" prst="rect">
            <a:avLst/>
          </a:prstGeom>
          <a:solidFill xmlns:a="http://schemas.openxmlformats.org/drawingml/2006/main">
            <a:srgbClr val="7CCB63"/>
          </a:solidFill>
          <a:ln xmlns:a="http://schemas.openxmlformats.org/drawingml/2006/main" w="0">
            <a:noFill/>
          </a:ln>
        </p:spPr>
      </p:sp>
      <p:sp>
        <p:nvSpPr>
          <p:cNvPr id="4" name="Goldenrod swatch">
            <a:extLst xmlns:a="http://schemas.openxmlformats.org/drawingml/2006/main">
              <a:ext uri="{FF2B5EF4-FFF2-40B4-BE49-F238E27FC236}">
                <a16:creationId xmlns:a16="http://schemas.microsoft.com/office/drawing/2014/main" id="{775B5514-C9E4-4364-8DC4-CA46E2D56564}"/>
              </a:ext>
            </a:extLst>
          </p:cNvPr>
          <p:cNvSpPr>
            <a:spLocks xmlns:a="http://schemas.openxmlformats.org/drawingml/2006/main" noGrp="1"/>
          </p:cNvSpPr>
          <p:nvPr/>
        </p:nvSpPr>
        <p:spPr>
          <a:xfrm xmlns:a="http://schemas.openxmlformats.org/drawingml/2006/main">
            <a:off x="6267450" y="4257675"/>
            <a:ext cx="266700" cy="266700"/>
          </a:xfrm>
          <a:prstGeom xmlns:a="http://schemas.openxmlformats.org/drawingml/2006/main" prst="rect">
            <a:avLst/>
          </a:prstGeom>
          <a:solidFill xmlns:a="http://schemas.openxmlformats.org/drawingml/2006/main">
            <a:srgbClr val="DAA520"/>
          </a:solidFill>
          <a:ln xmlns:a="http://schemas.openxmlformats.org/drawingml/2006/main" w="0">
            <a:noFill/>
          </a:ln>
        </p:spPr>
      </p:sp>
      <p:sp>
        <p:nvSpPr>
          <p:cNvPr id="5" name="Dusk Blue swatch">
            <a:extLst xmlns:a="http://schemas.openxmlformats.org/drawingml/2006/main">
              <a:ext uri="{FF2B5EF4-FFF2-40B4-BE49-F238E27FC236}">
                <a16:creationId xmlns:a16="http://schemas.microsoft.com/office/drawing/2014/main" id="{BACD26C5-E186-4A05-A9B7-F505FC9C0E3D}"/>
              </a:ext>
            </a:extLst>
          </p:cNvPr>
          <p:cNvSpPr>
            <a:spLocks xmlns:a="http://schemas.openxmlformats.org/drawingml/2006/main" noGrp="1"/>
          </p:cNvSpPr>
          <p:nvPr/>
        </p:nvSpPr>
        <p:spPr>
          <a:xfrm xmlns:a="http://schemas.openxmlformats.org/drawingml/2006/main">
            <a:off x="6267450" y="4743450"/>
            <a:ext cx="266700" cy="266700"/>
          </a:xfrm>
          <a:prstGeom xmlns:a="http://schemas.openxmlformats.org/drawingml/2006/main" prst="rect">
            <a:avLst/>
          </a:prstGeom>
          <a:solidFill xmlns:a="http://schemas.openxmlformats.org/drawingml/2006/main">
            <a:srgbClr val="667E9F"/>
          </a:solidFill>
          <a:ln xmlns:a="http://schemas.openxmlformats.org/drawingml/2006/main" w="0">
            <a:noFill/>
          </a:ln>
        </p:spPr>
      </p:sp>
      <p:sp>
        <p:nvSpPr>
          <p:cNvPr id="6" name="Cardinal swatch">
            <a:extLst xmlns:a="http://schemas.openxmlformats.org/drawingml/2006/main">
              <a:ext uri="{FF2B5EF4-FFF2-40B4-BE49-F238E27FC236}">
                <a16:creationId xmlns:a16="http://schemas.microsoft.com/office/drawing/2014/main" id="{20A8CE1D-2F1F-404B-982A-E7B37799D74E}"/>
              </a:ext>
            </a:extLst>
          </p:cNvPr>
          <p:cNvSpPr>
            <a:spLocks xmlns:a="http://schemas.openxmlformats.org/drawingml/2006/main" noGrp="1"/>
          </p:cNvSpPr>
          <p:nvPr/>
        </p:nvSpPr>
        <p:spPr>
          <a:xfrm xmlns:a="http://schemas.openxmlformats.org/drawingml/2006/main">
            <a:off x="6267450" y="5229225"/>
            <a:ext cx="266700" cy="266700"/>
          </a:xfrm>
          <a:prstGeom xmlns:a="http://schemas.openxmlformats.org/drawingml/2006/main" prst="rect">
            <a:avLst/>
          </a:prstGeom>
          <a:solidFill xmlns:a="http://schemas.openxmlformats.org/drawingml/2006/main">
            <a:srgbClr val="AF344D"/>
          </a:solidFill>
          <a:ln xmlns:a="http://schemas.openxmlformats.org/drawingml/2006/main" w="0">
            <a:noFill/>
          </a:ln>
        </p:spPr>
      </p:sp>
      <p:sp>
        <p:nvSpPr>
          <p:cNvPr id="7" name="Section">
            <a:extLst xmlns:a="http://schemas.openxmlformats.org/drawingml/2006/main">
              <a:ext uri="{FF2B5EF4-FFF2-40B4-BE49-F238E27FC236}">
                <a16:creationId xmlns:a16="http://schemas.microsoft.com/office/drawing/2014/main" id="{55A346C7-1C9A-49C2-8549-FAE6B43987C3}"/>
              </a:ext>
            </a:extLst>
          </p:cNvPr>
          <p:cNvSpPr>
            <a:spLocks xmlns:a="http://schemas.openxmlformats.org/drawingml/2006/main" noGrp="1"/>
          </p:cNvSpPr>
          <p:nvPr>
            <p:ph type="body" idx="0"/>
          </p:nvPr>
        </p:nvSpPr>
        <p:spPr>
          <a:xfrm xmlns:a="http://schemas.openxmlformats.org/drawingml/2006/main">
            <a:off x="609600" y="409575"/>
            <a:ext cx="9334500" cy="238125"/>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tx2"/>
                </a:solidFill>
                <a:latin typeface="Arial"/>
                <a:ea typeface="Arial"/>
                <a:cs typeface="Arial"/>
              </a:defRPr>
            </a:pPr>
            <a:r>
              <a:rPr sz="1125" b="1">
                <a:solidFill>
                  <a:schemeClr val="tx2"/>
                </a:solidFill>
                <a:latin typeface="Arial"/>
                <a:ea typeface="Arial"/>
                <a:cs typeface="Arial"/>
              </a:rPr>
              <a:t>TEMPLATE GUIDE</a:t>
            </a:r>
          </a:p>
        </p:txBody>
      </p:sp>
      <p:sp>
        <p:nvSpPr>
          <p:cNvPr id="8" name="Headline">
            <a:extLst xmlns:a="http://schemas.openxmlformats.org/drawingml/2006/main">
              <a:ext uri="{FF2B5EF4-FFF2-40B4-BE49-F238E27FC236}">
                <a16:creationId xmlns:a16="http://schemas.microsoft.com/office/drawing/2014/main" id="{75F95EC0-0F29-44C7-BC5B-16D8E84E4258}"/>
              </a:ext>
            </a:extLst>
          </p:cNvPr>
          <p:cNvSpPr>
            <a:spLocks xmlns:a="http://schemas.openxmlformats.org/drawingml/2006/main" noGrp="1"/>
          </p:cNvSpPr>
          <p:nvPr>
            <p:ph type="title" idx="1"/>
          </p:nvPr>
        </p:nvSpPr>
        <p:spPr>
          <a:xfrm xmlns:a="http://schemas.openxmlformats.org/drawingml/2006/main">
            <a:off x="609600" y="866775"/>
            <a:ext cx="10972800" cy="1085850"/>
          </a:xfrm>
        </p:spPr>
        <p:txBody>
          <a:bodyPr xmlns:a="http://schemas.openxmlformats.org/drawingml/2006/main" wrap="square" lIns="0" tIns="0" rIns="0" bIns="0">
            <a:noAutofit/>
          </a:bodyPr>
          <a:lstStyle xmlns:a="http://schemas.openxmlformats.org/drawingml/2006/main"/>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A consistent system</a:t>
            </a:r>
          </a:p>
          <a:p xmlns:a="http://schemas.openxmlformats.org/drawingml/2006/main">
            <a:pPr>
              <a:buNone/>
              <a:defRPr sz="3600" b="1">
                <a:solidFill>
                  <a:schemeClr val="tx1"/>
                </a:solidFill>
                <a:latin typeface="Arial"/>
                <a:ea typeface="Arial"/>
                <a:cs typeface="Arial"/>
              </a:defRPr>
            </a:pPr>
            <a:r>
              <a:rPr sz="3600" b="1">
                <a:solidFill>
                  <a:schemeClr val="tx1"/>
                </a:solidFill>
                <a:latin typeface="Arial"/>
                <a:ea typeface="Arial"/>
                <a:cs typeface="Arial"/>
              </a:rPr>
              <a:t>with room to evolve</a:t>
            </a:r>
          </a:p>
        </p:txBody>
      </p:sp>
      <p:sp>
        <p:nvSpPr>
          <p:cNvPr id="9" name="Typography label">
            <a:extLst xmlns:a="http://schemas.openxmlformats.org/drawingml/2006/main">
              <a:ext uri="{FF2B5EF4-FFF2-40B4-BE49-F238E27FC236}">
                <a16:creationId xmlns:a16="http://schemas.microsoft.com/office/drawing/2014/main" id="{8128749B-2597-4A7D-916C-4B6EF40A4350}"/>
              </a:ext>
            </a:extLst>
          </p:cNvPr>
          <p:cNvSpPr>
            <a:spLocks xmlns:a="http://schemas.openxmlformats.org/drawingml/2006/main" noGrp="1"/>
          </p:cNvSpPr>
          <p:nvPr>
            <p:ph type="body" idx="2"/>
          </p:nvPr>
        </p:nvSpPr>
        <p:spPr>
          <a:xfrm xmlns:a="http://schemas.openxmlformats.org/drawingml/2006/main">
            <a:off x="609600" y="2657475"/>
            <a:ext cx="4819650" cy="409575"/>
          </a:xfrm>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chemeClr val="tx1"/>
                </a:solidFill>
                <a:latin typeface="Arial"/>
                <a:ea typeface="Arial"/>
                <a:cs typeface="Arial"/>
              </a:defRPr>
            </a:pPr>
            <a:r>
              <a:rPr sz="2175" b="1">
                <a:solidFill>
                  <a:schemeClr val="tx1"/>
                </a:solidFill>
                <a:latin typeface="Arial"/>
                <a:ea typeface="Arial"/>
                <a:cs typeface="Arial"/>
              </a:rPr>
              <a:t>Typography and space</a:t>
            </a:r>
          </a:p>
        </p:txBody>
      </p:sp>
      <p:sp>
        <p:nvSpPr>
          <p:cNvPr id="10" name="Typography rules">
            <a:extLst xmlns:a="http://schemas.openxmlformats.org/drawingml/2006/main">
              <a:ext uri="{FF2B5EF4-FFF2-40B4-BE49-F238E27FC236}">
                <a16:creationId xmlns:a16="http://schemas.microsoft.com/office/drawing/2014/main" id="{0C248680-3866-415A-B6BD-A7D681AEE789}"/>
              </a:ext>
            </a:extLst>
          </p:cNvPr>
          <p:cNvSpPr>
            <a:spLocks xmlns:a="http://schemas.openxmlformats.org/drawingml/2006/main" noGrp="1"/>
          </p:cNvSpPr>
          <p:nvPr>
            <p:ph type="body" idx="3"/>
          </p:nvPr>
        </p:nvSpPr>
        <p:spPr>
          <a:xfrm xmlns:a="http://schemas.openxmlformats.org/drawingml/2006/main">
            <a:off x="609600" y="3238500"/>
            <a:ext cx="4810125" cy="2333625"/>
          </a:xfrm>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Arial throughout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Headlines: 36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Body: 19–23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Tables: 17–18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Sources: 9 pt</a:t>
            </a:r>
          </a:p>
          <a:p xmlns:a="http://schemas.openxmlformats.org/drawingml/2006/main">
            <a:pPr>
              <a:buNone/>
              <a:defRPr sz="1950" b="0">
                <a:solidFill>
                  <a:schemeClr val="tx2"/>
                </a:solidFill>
                <a:latin typeface="Arial"/>
                <a:ea typeface="Arial"/>
                <a:cs typeface="Arial"/>
              </a:defRPr>
            </a:pPr>
            <a:r>
              <a:rPr sz="1950" b="0">
                <a:solidFill>
                  <a:schemeClr val="tx2"/>
                </a:solidFill>
                <a:latin typeface="Arial"/>
                <a:ea typeface="Arial"/>
                <a:cs typeface="Arial"/>
              </a:rPr>
              <a:t>Rounded panels: 24 px radius</a:t>
            </a:r>
          </a:p>
        </p:txBody>
      </p:sp>
      <p:sp>
        <p:nvSpPr>
          <p:cNvPr id="11" name="Color label">
            <a:extLst xmlns:a="http://schemas.openxmlformats.org/drawingml/2006/main">
              <a:ext uri="{FF2B5EF4-FFF2-40B4-BE49-F238E27FC236}">
                <a16:creationId xmlns:a16="http://schemas.microsoft.com/office/drawing/2014/main" id="{4B374736-7F32-44FA-AFAB-E0A2525F48BB}"/>
              </a:ext>
            </a:extLst>
          </p:cNvPr>
          <p:cNvSpPr>
            <a:spLocks xmlns:a="http://schemas.openxmlformats.org/drawingml/2006/main" noGrp="1"/>
          </p:cNvSpPr>
          <p:nvPr>
            <p:ph type="body" idx="4"/>
          </p:nvPr>
        </p:nvSpPr>
        <p:spPr>
          <a:xfrm xmlns:a="http://schemas.openxmlformats.org/drawingml/2006/main">
            <a:off x="6267450" y="2657475"/>
            <a:ext cx="5314950" cy="409575"/>
          </a:xfrm>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chemeClr val="tx1"/>
                </a:solidFill>
                <a:latin typeface="Arial"/>
                <a:ea typeface="Arial"/>
                <a:cs typeface="Arial"/>
              </a:defRPr>
            </a:pPr>
            <a:r>
              <a:rPr sz="2175" b="1">
                <a:solidFill>
                  <a:schemeClr val="tx1"/>
                </a:solidFill>
                <a:latin typeface="Arial"/>
                <a:ea typeface="Arial"/>
                <a:cs typeface="Arial"/>
              </a:rPr>
              <a:t>Color has a job</a:t>
            </a:r>
          </a:p>
        </p:txBody>
      </p:sp>
      <p:sp>
        <p:nvSpPr>
          <p:cNvPr id="12" name="Navy">
            <a:extLst xmlns:a="http://schemas.openxmlformats.org/drawingml/2006/main">
              <a:ext uri="{FF2B5EF4-FFF2-40B4-BE49-F238E27FC236}">
                <a16:creationId xmlns:a16="http://schemas.microsoft.com/office/drawing/2014/main" id="{C9A43D34-0B6A-44B7-9819-ED3DF9C4B2AE}"/>
              </a:ext>
            </a:extLst>
          </p:cNvPr>
          <p:cNvSpPr>
            <a:spLocks xmlns:a="http://schemas.openxmlformats.org/drawingml/2006/main" noGrp="1"/>
          </p:cNvSpPr>
          <p:nvPr>
            <p:ph type="body" idx="5"/>
          </p:nvPr>
        </p:nvSpPr>
        <p:spPr>
          <a:xfrm xmlns:a="http://schemas.openxmlformats.org/drawingml/2006/main">
            <a:off x="6724650" y="3257550"/>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Navy</a:t>
            </a:r>
          </a:p>
        </p:txBody>
      </p:sp>
      <p:sp>
        <p:nvSpPr>
          <p:cNvPr id="13" name="Navy role">
            <a:extLst xmlns:a="http://schemas.openxmlformats.org/drawingml/2006/main">
              <a:ext uri="{FF2B5EF4-FFF2-40B4-BE49-F238E27FC236}">
                <a16:creationId xmlns:a16="http://schemas.microsoft.com/office/drawing/2014/main" id="{8C6FE212-12A4-4F6C-B779-899E3CA446BC}"/>
              </a:ext>
            </a:extLst>
          </p:cNvPr>
          <p:cNvSpPr>
            <a:spLocks xmlns:a="http://schemas.openxmlformats.org/drawingml/2006/main" noGrp="1"/>
          </p:cNvSpPr>
          <p:nvPr>
            <p:ph type="body" idx="6"/>
          </p:nvPr>
        </p:nvSpPr>
        <p:spPr>
          <a:xfrm xmlns:a="http://schemas.openxmlformats.org/drawingml/2006/main">
            <a:off x="8705850" y="3257550"/>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Authority and primary text</a:t>
            </a:r>
          </a:p>
        </p:txBody>
      </p:sp>
      <p:sp>
        <p:nvSpPr>
          <p:cNvPr id="14" name="Meadow Green">
            <a:extLst xmlns:a="http://schemas.openxmlformats.org/drawingml/2006/main">
              <a:ext uri="{FF2B5EF4-FFF2-40B4-BE49-F238E27FC236}">
                <a16:creationId xmlns:a16="http://schemas.microsoft.com/office/drawing/2014/main" id="{687F2000-3C12-4BB2-9FA1-6B7EFE5736D4}"/>
              </a:ext>
            </a:extLst>
          </p:cNvPr>
          <p:cNvSpPr>
            <a:spLocks xmlns:a="http://schemas.openxmlformats.org/drawingml/2006/main" noGrp="1"/>
          </p:cNvSpPr>
          <p:nvPr>
            <p:ph type="body" idx="7"/>
          </p:nvPr>
        </p:nvSpPr>
        <p:spPr>
          <a:xfrm xmlns:a="http://schemas.openxmlformats.org/drawingml/2006/main">
            <a:off x="6724650" y="3743325"/>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Meadow Green</a:t>
            </a:r>
          </a:p>
        </p:txBody>
      </p:sp>
      <p:sp>
        <p:nvSpPr>
          <p:cNvPr id="15" name="Meadow Green role">
            <a:extLst xmlns:a="http://schemas.openxmlformats.org/drawingml/2006/main">
              <a:ext uri="{FF2B5EF4-FFF2-40B4-BE49-F238E27FC236}">
                <a16:creationId xmlns:a16="http://schemas.microsoft.com/office/drawing/2014/main" id="{5943956F-64B1-4DB8-AC3C-8CACDF526E71}"/>
              </a:ext>
            </a:extLst>
          </p:cNvPr>
          <p:cNvSpPr>
            <a:spLocks xmlns:a="http://schemas.openxmlformats.org/drawingml/2006/main" noGrp="1"/>
          </p:cNvSpPr>
          <p:nvPr>
            <p:ph type="body" idx="8"/>
          </p:nvPr>
        </p:nvSpPr>
        <p:spPr>
          <a:xfrm xmlns:a="http://schemas.openxmlformats.org/drawingml/2006/main">
            <a:off x="8705850" y="3743325"/>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Focal evidence and emphasis</a:t>
            </a:r>
          </a:p>
        </p:txBody>
      </p:sp>
      <p:sp>
        <p:nvSpPr>
          <p:cNvPr id="16" name="Goldenrod">
            <a:extLst xmlns:a="http://schemas.openxmlformats.org/drawingml/2006/main">
              <a:ext uri="{FF2B5EF4-FFF2-40B4-BE49-F238E27FC236}">
                <a16:creationId xmlns:a16="http://schemas.microsoft.com/office/drawing/2014/main" id="{7F463955-3936-4874-A390-877687BB47A2}"/>
              </a:ext>
            </a:extLst>
          </p:cNvPr>
          <p:cNvSpPr>
            <a:spLocks xmlns:a="http://schemas.openxmlformats.org/drawingml/2006/main" noGrp="1"/>
          </p:cNvSpPr>
          <p:nvPr>
            <p:ph type="body" idx="9"/>
          </p:nvPr>
        </p:nvSpPr>
        <p:spPr>
          <a:xfrm xmlns:a="http://schemas.openxmlformats.org/drawingml/2006/main">
            <a:off x="6724650" y="4229100"/>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Goldenrod</a:t>
            </a:r>
          </a:p>
        </p:txBody>
      </p:sp>
      <p:sp>
        <p:nvSpPr>
          <p:cNvPr id="17" name="Goldenrod role">
            <a:extLst xmlns:a="http://schemas.openxmlformats.org/drawingml/2006/main">
              <a:ext uri="{FF2B5EF4-FFF2-40B4-BE49-F238E27FC236}">
                <a16:creationId xmlns:a16="http://schemas.microsoft.com/office/drawing/2014/main" id="{D14640CB-2A32-411C-8738-128D2E52D6B5}"/>
              </a:ext>
            </a:extLst>
          </p:cNvPr>
          <p:cNvSpPr>
            <a:spLocks xmlns:a="http://schemas.openxmlformats.org/drawingml/2006/main" noGrp="1"/>
          </p:cNvSpPr>
          <p:nvPr>
            <p:ph type="body" idx="10"/>
          </p:nvPr>
        </p:nvSpPr>
        <p:spPr>
          <a:xfrm xmlns:a="http://schemas.openxmlformats.org/drawingml/2006/main">
            <a:off x="8705850" y="4229100"/>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Decision gates</a:t>
            </a:r>
          </a:p>
        </p:txBody>
      </p:sp>
      <p:sp>
        <p:nvSpPr>
          <p:cNvPr id="18" name="Dusk Blue">
            <a:extLst xmlns:a="http://schemas.openxmlformats.org/drawingml/2006/main">
              <a:ext uri="{FF2B5EF4-FFF2-40B4-BE49-F238E27FC236}">
                <a16:creationId xmlns:a16="http://schemas.microsoft.com/office/drawing/2014/main" id="{42F98BD3-234A-4BE2-AF75-2F45E8C70BA1}"/>
              </a:ext>
            </a:extLst>
          </p:cNvPr>
          <p:cNvSpPr>
            <a:spLocks xmlns:a="http://schemas.openxmlformats.org/drawingml/2006/main" noGrp="1"/>
          </p:cNvSpPr>
          <p:nvPr>
            <p:ph type="body" idx="11"/>
          </p:nvPr>
        </p:nvSpPr>
        <p:spPr>
          <a:xfrm xmlns:a="http://schemas.openxmlformats.org/drawingml/2006/main">
            <a:off x="6724650" y="4714875"/>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Dusk Blue</a:t>
            </a:r>
          </a:p>
        </p:txBody>
      </p:sp>
      <p:sp>
        <p:nvSpPr>
          <p:cNvPr id="19" name="Dusk Blue role">
            <a:extLst xmlns:a="http://schemas.openxmlformats.org/drawingml/2006/main">
              <a:ext uri="{FF2B5EF4-FFF2-40B4-BE49-F238E27FC236}">
                <a16:creationId xmlns:a16="http://schemas.microsoft.com/office/drawing/2014/main" id="{F2D0224D-EE5B-47AF-B8C7-4B14ED992984}"/>
              </a:ext>
            </a:extLst>
          </p:cNvPr>
          <p:cNvSpPr>
            <a:spLocks xmlns:a="http://schemas.openxmlformats.org/drawingml/2006/main" noGrp="1"/>
          </p:cNvSpPr>
          <p:nvPr>
            <p:ph type="body" idx="12"/>
          </p:nvPr>
        </p:nvSpPr>
        <p:spPr>
          <a:xfrm xmlns:a="http://schemas.openxmlformats.org/drawingml/2006/main">
            <a:off x="8705850" y="4714875"/>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Reference data</a:t>
            </a:r>
          </a:p>
        </p:txBody>
      </p:sp>
      <p:sp>
        <p:nvSpPr>
          <p:cNvPr id="20" name="Cardinal">
            <a:extLst xmlns:a="http://schemas.openxmlformats.org/drawingml/2006/main">
              <a:ext uri="{FF2B5EF4-FFF2-40B4-BE49-F238E27FC236}">
                <a16:creationId xmlns:a16="http://schemas.microsoft.com/office/drawing/2014/main" id="{DC050D76-CC04-4443-8746-06E52DDDD6DC}"/>
              </a:ext>
            </a:extLst>
          </p:cNvPr>
          <p:cNvSpPr>
            <a:spLocks xmlns:a="http://schemas.openxmlformats.org/drawingml/2006/main" noGrp="1"/>
          </p:cNvSpPr>
          <p:nvPr>
            <p:ph type="body" idx="13"/>
          </p:nvPr>
        </p:nvSpPr>
        <p:spPr>
          <a:xfrm xmlns:a="http://schemas.openxmlformats.org/drawingml/2006/main">
            <a:off x="6724650" y="5200650"/>
            <a:ext cx="1876425" cy="342900"/>
          </a:xfrm>
        </p:spPr>
        <p:txBody>
          <a:bodyPr xmlns:a="http://schemas.openxmlformats.org/drawingml/2006/main" wrap="square" lIns="0" tIns="0" rIns="0" bIns="0">
            <a:noAutofit/>
          </a:bodyPr>
          <a:lstStyle xmlns:a="http://schemas.openxmlformats.org/drawingml/2006/main"/>
          <a:p xmlns:a="http://schemas.openxmlformats.org/drawingml/2006/main">
            <a:pPr>
              <a:buNone/>
              <a:defRPr sz="1725" b="1">
                <a:solidFill>
                  <a:schemeClr val="tx1"/>
                </a:solidFill>
                <a:latin typeface="Arial"/>
                <a:ea typeface="Arial"/>
                <a:cs typeface="Arial"/>
              </a:defRPr>
            </a:pPr>
            <a:r>
              <a:rPr sz="1725" b="1">
                <a:solidFill>
                  <a:schemeClr val="tx1"/>
                </a:solidFill>
                <a:latin typeface="Arial"/>
                <a:ea typeface="Arial"/>
                <a:cs typeface="Arial"/>
              </a:rPr>
              <a:t>Cardinal</a:t>
            </a:r>
          </a:p>
        </p:txBody>
      </p:sp>
      <p:sp>
        <p:nvSpPr>
          <p:cNvPr id="21" name="Cardinal role">
            <a:extLst xmlns:a="http://schemas.openxmlformats.org/drawingml/2006/main">
              <a:ext uri="{FF2B5EF4-FFF2-40B4-BE49-F238E27FC236}">
                <a16:creationId xmlns:a16="http://schemas.microsoft.com/office/drawing/2014/main" id="{1FA5E330-654D-4932-A33E-19CD94903334}"/>
              </a:ext>
            </a:extLst>
          </p:cNvPr>
          <p:cNvSpPr>
            <a:spLocks xmlns:a="http://schemas.openxmlformats.org/drawingml/2006/main" noGrp="1"/>
          </p:cNvSpPr>
          <p:nvPr>
            <p:ph type="body" idx="14"/>
          </p:nvPr>
        </p:nvSpPr>
        <p:spPr>
          <a:xfrm xmlns:a="http://schemas.openxmlformats.org/drawingml/2006/main">
            <a:off x="8705850" y="5200650"/>
            <a:ext cx="2876550" cy="428625"/>
          </a:xfrm>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chemeClr val="tx2"/>
                </a:solidFill>
                <a:latin typeface="Arial"/>
                <a:ea typeface="Arial"/>
                <a:cs typeface="Arial"/>
              </a:defRPr>
            </a:pPr>
            <a:r>
              <a:rPr sz="1500" b="0">
                <a:solidFill>
                  <a:schemeClr val="tx2"/>
                </a:solidFill>
                <a:latin typeface="Arial"/>
                <a:ea typeface="Arial"/>
                <a:cs typeface="Arial"/>
              </a:rPr>
              <a:t>Verified risk or deterioration</a:t>
            </a:r>
          </a:p>
        </p:txBody>
      </p:sp>
      <p:sp>
        <p:nvSpPr>
          <p:cNvPr id="22" name="Source">
            <a:extLst xmlns:a="http://schemas.openxmlformats.org/drawingml/2006/main">
              <a:ext uri="{FF2B5EF4-FFF2-40B4-BE49-F238E27FC236}">
                <a16:creationId xmlns:a16="http://schemas.microsoft.com/office/drawing/2014/main" id="{E94CBB2B-E882-493B-9AD4-A806EC61B5C0}"/>
              </a:ext>
            </a:extLst>
          </p:cNvPr>
          <p:cNvSpPr>
            <a:spLocks xmlns:a="http://schemas.openxmlformats.org/drawingml/2006/main" noGrp="1"/>
          </p:cNvSpPr>
          <p:nvPr>
            <p:ph type="body" idx="15"/>
          </p:nvPr>
        </p:nvSpPr>
        <p:spPr>
          <a:xfrm xmlns:a="http://schemas.openxmlformats.org/drawingml/2006/main">
            <a:off x="609600" y="5991225"/>
            <a:ext cx="10287000" cy="180975"/>
          </a:xfrm>
        </p:spPr>
        <p:txBody>
          <a:bodyPr xmlns:a="http://schemas.openxmlformats.org/drawingml/2006/main" wrap="square" lIns="0" tIns="0" rIns="0" bIns="0">
            <a:noAutofit/>
          </a:bodyPr>
          <a:lstStyle xmlns:a="http://schemas.openxmlformats.org/drawingml/2006/main"/>
          <a:p xmlns:a="http://schemas.openxmlformats.org/drawingml/2006/main">
            <a:pPr>
              <a:buNone/>
              <a:defRPr sz="900" b="0">
                <a:solidFill>
                  <a:schemeClr val="tx2"/>
                </a:solidFill>
                <a:latin typeface="Arial"/>
                <a:ea typeface="Arial"/>
                <a:cs typeface="Arial"/>
              </a:defRPr>
            </a:pPr>
            <a:r>
              <a:rPr sz="900" b="0">
                <a:solidFill>
                  <a:schemeClr val="tx2"/>
                </a:solidFill>
                <a:latin typeface="Arial"/>
                <a:ea typeface="Arial"/>
                <a:cs typeface="Arial"/>
              </a:rPr>
              <a:t>Meadow Green working value: #7CCB63. Update theme colors centrally as the brand evolves.</a:t>
            </a:r>
          </a:p>
        </p:txBody>
      </p:sp>
    </p:spTree>
  </p:cSld>
</p:sldLayout>
</file>

<file path=ppt/slideLayouts/slideLayout13.xml><?xml version="1.0" encoding="utf-8"?>
<p:sldLayout xmlns:p="http://schemas.openxmlformats.org/presentationml/2006/main">
  <p:cSld name="01 / Cover">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Client">
            <a:extLst xmlns:a="http://schemas.openxmlformats.org/drawingml/2006/main">
              <a:ext uri="{FF2B5EF4-FFF2-40B4-BE49-F238E27FC236}">
                <a16:creationId xmlns:a16="http://schemas.microsoft.com/office/drawing/2014/main" id="{B489BB57-92B1-4B44-AADC-77753B938E5F}"/>
              </a:ext>
            </a:extLst>
          </p:cNvPr>
          <p:cNvSpPr>
            <a:spLocks xmlns:a="http://schemas.openxmlformats.org/drawingml/2006/main" noGrp="1"/>
          </p:cNvSpPr>
          <p:nvPr>
            <p:ph type="body" idx="0"/>
          </p:nvPr>
        </p:nvSpPr>
        <p:spPr>
          <a:xfrm xmlns:a="http://schemas.openxmlformats.org/drawingml/2006/main">
            <a:off x="609600" y="466725"/>
            <a:ext cx="7620000" cy="266700"/>
          </a:xfrm>
        </p:spPr>
        <p:txBody>
          <a:bodyPr xmlns:a="http://schemas.openxmlformats.org/drawingml/2006/main" wrap="square" lIns="0" tIns="0" rIns="0" bIns="0">
            <a:noAutofit/>
          </a:bodyPr>
          <a:lstStyle xmlns:a="http://schemas.openxmlformats.org/drawingml/2006/main"/>
          <a:p xmlns:a="http://schemas.openxmlformats.org/drawingml/2006/main">
            <a:pPr>
              <a:buNone/>
              <a:defRPr sz="1275" b="1">
                <a:solidFill>
                  <a:schemeClr val="lt1"/>
                </a:solidFill>
                <a:latin typeface="Arial"/>
                <a:ea typeface="Arial"/>
                <a:cs typeface="Arial"/>
              </a:defRPr>
            </a:pPr>
            <a:r>
              <a:rPr sz="1275" b="1">
                <a:solidFill>
                  <a:schemeClr val="lt1"/>
                </a:solidFill>
                <a:latin typeface="Arial"/>
                <a:ea typeface="Arial"/>
                <a:cs typeface="Arial"/>
              </a:rPr>
              <a:t>CLIENT NAME</a:t>
            </a:r>
          </a:p>
        </p:txBody>
      </p:sp>
      <p:sp>
        <p:nvSpPr>
          <p:cNvPr id="3" name="Title line 1">
            <a:extLst xmlns:a="http://schemas.openxmlformats.org/drawingml/2006/main">
              <a:ext uri="{FF2B5EF4-FFF2-40B4-BE49-F238E27FC236}">
                <a16:creationId xmlns:a16="http://schemas.microsoft.com/office/drawing/2014/main" id="{FB895817-4FC4-4A46-B42E-5FC24C8B0A3B}"/>
              </a:ext>
            </a:extLst>
          </p:cNvPr>
          <p:cNvSpPr>
            <a:spLocks xmlns:a="http://schemas.openxmlformats.org/drawingml/2006/main" noGrp="1"/>
          </p:cNvSpPr>
          <p:nvPr>
            <p:ph type="title" idx="1"/>
          </p:nvPr>
        </p:nvSpPr>
        <p:spPr>
          <a:xfrm xmlns:a="http://schemas.openxmlformats.org/drawingml/2006/main">
            <a:off x="609600" y="1476375"/>
            <a:ext cx="10972800" cy="1285875"/>
          </a:xfrm>
        </p:spPr>
        <p:txBody>
          <a:bodyPr xmlns:a="http://schemas.openxmlformats.org/drawingml/2006/main" wrap="square" lIns="0" tIns="0" rIns="0" bIns="0">
            <a:noAutofit/>
          </a:bodyPr>
          <a:lstStyle xmlns:a="http://schemas.openxmlformats.org/drawingml/2006/main"/>
          <a:p xmlns:a="http://schemas.openxmlformats.org/drawingml/2006/main">
            <a:pPr>
              <a:buNone/>
              <a:defRPr sz="8700" b="1">
                <a:solidFill>
                  <a:schemeClr val="lt1"/>
                </a:solidFill>
                <a:latin typeface="Arial"/>
                <a:ea typeface="Arial"/>
                <a:cs typeface="Arial"/>
              </a:defRPr>
            </a:pPr>
            <a:r>
              <a:rPr sz="8700" b="1">
                <a:solidFill>
                  <a:schemeClr val="lt1"/>
                </a:solidFill>
                <a:latin typeface="Arial"/>
                <a:ea typeface="Arial"/>
                <a:cs typeface="Arial"/>
              </a:rPr>
              <a:t>The growth</a:t>
            </a:r>
          </a:p>
        </p:txBody>
      </p:sp>
      <p:sp>
        <p:nvSpPr>
          <p:cNvPr id="4" name="Title line 2">
            <a:extLst xmlns:a="http://schemas.openxmlformats.org/drawingml/2006/main">
              <a:ext uri="{FF2B5EF4-FFF2-40B4-BE49-F238E27FC236}">
                <a16:creationId xmlns:a16="http://schemas.microsoft.com/office/drawing/2014/main" id="{3524CEF3-83F3-4A9E-9867-AE072B0C6940}"/>
              </a:ext>
            </a:extLst>
          </p:cNvPr>
          <p:cNvSpPr>
            <a:spLocks xmlns:a="http://schemas.openxmlformats.org/drawingml/2006/main" noGrp="1"/>
          </p:cNvSpPr>
          <p:nvPr>
            <p:ph type="subTitle" idx="2"/>
          </p:nvPr>
        </p:nvSpPr>
        <p:spPr>
          <a:xfrm xmlns:a="http://schemas.openxmlformats.org/drawingml/2006/main">
            <a:off x="609600" y="2657475"/>
            <a:ext cx="10972800" cy="1390650"/>
          </a:xfrm>
        </p:spPr>
        <p:txBody>
          <a:bodyPr xmlns:a="http://schemas.openxmlformats.org/drawingml/2006/main" wrap="square" lIns="0" tIns="0" rIns="0" bIns="0">
            <a:noAutofit/>
          </a:bodyPr>
          <a:lstStyle xmlns:a="http://schemas.openxmlformats.org/drawingml/2006/main"/>
          <a:p xmlns:a="http://schemas.openxmlformats.org/drawingml/2006/main">
            <a:pPr>
              <a:buNone/>
              <a:defRPr sz="8700" b="1">
                <a:solidFill>
                  <a:schemeClr val="accent1"/>
                </a:solidFill>
                <a:latin typeface="Arial"/>
                <a:ea typeface="Arial"/>
                <a:cs typeface="Arial"/>
              </a:defRPr>
            </a:pPr>
            <a:r>
              <a:rPr sz="8700" b="1">
                <a:solidFill>
                  <a:schemeClr val="accent1"/>
                </a:solidFill>
                <a:latin typeface="Arial"/>
                <a:ea typeface="Arial"/>
                <a:cs typeface="Arial"/>
              </a:rPr>
              <a:t>agenda</a:t>
            </a:r>
          </a:p>
        </p:txBody>
      </p:sp>
      <p:sp>
        <p:nvSpPr>
          <p:cNvPr id="5" name="Description">
            <a:extLst xmlns:a="http://schemas.openxmlformats.org/drawingml/2006/main">
              <a:ext uri="{FF2B5EF4-FFF2-40B4-BE49-F238E27FC236}">
                <a16:creationId xmlns:a16="http://schemas.microsoft.com/office/drawing/2014/main" id="{E88CD991-8665-4F22-88AC-71AB060E043C}"/>
              </a:ext>
            </a:extLst>
          </p:cNvPr>
          <p:cNvSpPr>
            <a:spLocks xmlns:a="http://schemas.openxmlformats.org/drawingml/2006/main" noGrp="1"/>
          </p:cNvSpPr>
          <p:nvPr>
            <p:ph type="body" idx="3"/>
          </p:nvPr>
        </p:nvSpPr>
        <p:spPr>
          <a:xfrm xmlns:a="http://schemas.openxmlformats.org/drawingml/2006/main">
            <a:off x="647700" y="4733925"/>
            <a:ext cx="10096500" cy="419100"/>
          </a:xfrm>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chemeClr val="lt1"/>
                </a:solidFill>
                <a:latin typeface="Arial"/>
                <a:ea typeface="Arial"/>
                <a:cs typeface="Arial"/>
              </a:defRPr>
            </a:pPr>
            <a:r>
              <a:rPr sz="2100" b="0">
                <a:solidFill>
                  <a:schemeClr val="lt1"/>
                </a:solidFill>
                <a:latin typeface="Arial"/>
                <a:ea typeface="Arial"/>
                <a:cs typeface="Arial"/>
              </a:rPr>
              <a:t>Executive strategy and investment priorities</a:t>
            </a:r>
          </a:p>
        </p:txBody>
      </p:sp>
      <p:sp>
        <p:nvSpPr>
          <p:cNvPr id="6" name="Presenter">
            <a:extLst xmlns:a="http://schemas.openxmlformats.org/drawingml/2006/main">
              <a:ext uri="{FF2B5EF4-FFF2-40B4-BE49-F238E27FC236}">
                <a16:creationId xmlns:a16="http://schemas.microsoft.com/office/drawing/2014/main" id="{D3CB5368-9DF0-4A1E-805F-4B645784FE7F}"/>
              </a:ext>
            </a:extLst>
          </p:cNvPr>
          <p:cNvSpPr>
            <a:spLocks xmlns:a="http://schemas.openxmlformats.org/drawingml/2006/main" noGrp="1"/>
          </p:cNvSpPr>
          <p:nvPr>
            <p:ph type="body" idx="4"/>
          </p:nvPr>
        </p:nvSpPr>
        <p:spPr>
          <a:xfrm xmlns:a="http://schemas.openxmlformats.org/drawingml/2006/main">
            <a:off x="647700" y="5495925"/>
            <a:ext cx="5238750" cy="257175"/>
          </a:xfrm>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chemeClr val="lt2"/>
                </a:solidFill>
                <a:latin typeface="Arial"/>
                <a:ea typeface="Arial"/>
                <a:cs typeface="Arial"/>
              </a:defRPr>
            </a:pPr>
            <a:r>
              <a:rPr sz="1575" b="0">
                <a:solidFill>
                  <a:schemeClr val="lt2"/>
                </a:solidFill>
                <a:latin typeface="Arial"/>
                <a:ea typeface="Arial"/>
                <a:cs typeface="Arial"/>
              </a:rPr>
              <a:t>Lara Shackelford</a:t>
            </a:r>
          </a:p>
        </p:txBody>
      </p:sp>
      <p:sp>
        <p:nvSpPr>
          <p:cNvPr id="7" name="Date">
            <a:extLst xmlns:a="http://schemas.openxmlformats.org/drawingml/2006/main">
              <a:ext uri="{FF2B5EF4-FFF2-40B4-BE49-F238E27FC236}">
                <a16:creationId xmlns:a16="http://schemas.microsoft.com/office/drawing/2014/main" id="{8C8AC42F-B1CA-45CD-AA1D-6B55475CF93C}"/>
              </a:ext>
            </a:extLst>
          </p:cNvPr>
          <p:cNvSpPr>
            <a:spLocks xmlns:a="http://schemas.openxmlformats.org/drawingml/2006/main" noGrp="1"/>
          </p:cNvSpPr>
          <p:nvPr>
            <p:ph type="body" idx="5"/>
          </p:nvPr>
        </p:nvSpPr>
        <p:spPr>
          <a:xfrm xmlns:a="http://schemas.openxmlformats.org/drawingml/2006/main">
            <a:off x="8934450" y="5514975"/>
            <a:ext cx="2619375" cy="247650"/>
          </a:xfrm>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chemeClr val="lt2"/>
                </a:solidFill>
                <a:latin typeface="Arial"/>
                <a:ea typeface="Arial"/>
                <a:cs typeface="Arial"/>
              </a:defRPr>
            </a:pPr>
            <a:r>
              <a:rPr sz="1200" b="0">
                <a:solidFill>
                  <a:schemeClr val="lt2"/>
                </a:solidFill>
                <a:latin typeface="Arial"/>
                <a:ea typeface="Arial"/>
                <a:cs typeface="Arial"/>
              </a:rPr>
              <a:t>MONTH YEAR</a:t>
            </a:r>
          </a:p>
        </p:txBody>
      </p:sp>
    </p:spTree>
  </p:cSld>
</p:sldLayout>
</file>

<file path=ppt/slideLayouts/slideLayout14.xml><?xml version="1.0" encoding="utf-8"?>
<p:sldLayout xmlns:p="http://schemas.openxmlformats.org/presentationml/2006/main">
  <p:cSld name="03 / Section opening">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number">
            <a:extLst xmlns:a="http://schemas.openxmlformats.org/drawingml/2006/main">
              <a:ext uri="{FF2B5EF4-FFF2-40B4-BE49-F238E27FC236}">
                <a16:creationId xmlns:a16="http://schemas.microsoft.com/office/drawing/2014/main" id="{C36177D7-C274-42D5-81EC-218354FD9AFC}"/>
              </a:ext>
            </a:extLst>
          </p:cNvPr>
          <p:cNvSpPr>
            <a:spLocks xmlns:a="http://schemas.openxmlformats.org/drawingml/2006/main" noGrp="1"/>
          </p:cNvSpPr>
          <p:nvPr>
            <p:ph type="body" idx="0"/>
          </p:nvPr>
        </p:nvSpPr>
        <p:spPr>
          <a:xfrm xmlns:a="http://schemas.openxmlformats.org/drawingml/2006/main">
            <a:off x="609600" y="590550"/>
            <a:ext cx="5238750" cy="1352550"/>
          </a:xfrm>
        </p:spPr>
        <p:txBody>
          <a:bodyPr xmlns:a="http://schemas.openxmlformats.org/drawingml/2006/main" wrap="square" lIns="0" tIns="0" rIns="0" bIns="0">
            <a:noAutofit/>
          </a:bodyPr>
          <a:lstStyle xmlns:a="http://schemas.openxmlformats.org/drawingml/2006/main"/>
          <a:p xmlns:a="http://schemas.openxmlformats.org/drawingml/2006/main">
            <a:pPr>
              <a:buNone/>
              <a:defRPr sz="8700" b="1">
                <a:solidFill>
                  <a:schemeClr val="accent1"/>
                </a:solidFill>
                <a:latin typeface="Arial"/>
                <a:ea typeface="Arial"/>
                <a:cs typeface="Arial"/>
              </a:defRPr>
            </a:pPr>
            <a:r>
              <a:rPr sz="8700" b="1">
                <a:solidFill>
                  <a:schemeClr val="accent1"/>
                </a:solidFill>
                <a:latin typeface="Arial"/>
                <a:ea typeface="Arial"/>
                <a:cs typeface="Arial"/>
              </a:rPr>
              <a:t>01</a:t>
            </a:r>
          </a:p>
        </p:txBody>
      </p:sp>
      <p:sp>
        <p:nvSpPr>
          <p:cNvPr id="3" name="Section title">
            <a:extLst xmlns:a="http://schemas.openxmlformats.org/drawingml/2006/main">
              <a:ext uri="{FF2B5EF4-FFF2-40B4-BE49-F238E27FC236}">
                <a16:creationId xmlns:a16="http://schemas.microsoft.com/office/drawing/2014/main" id="{509DA624-FBFF-47DA-854E-B21F2FBE6BF2}"/>
              </a:ext>
            </a:extLst>
          </p:cNvPr>
          <p:cNvSpPr>
            <a:spLocks xmlns:a="http://schemas.openxmlformats.org/drawingml/2006/main" noGrp="1"/>
          </p:cNvSpPr>
          <p:nvPr>
            <p:ph type="title" idx="1"/>
          </p:nvPr>
        </p:nvSpPr>
        <p:spPr>
          <a:xfrm xmlns:a="http://schemas.openxmlformats.org/drawingml/2006/main">
            <a:off x="609600" y="2314575"/>
            <a:ext cx="10972800" cy="1323975"/>
          </a:xfrm>
        </p:spPr>
        <p:txBody>
          <a:bodyPr xmlns:a="http://schemas.openxmlformats.org/drawingml/2006/main" wrap="square" lIns="0" tIns="0" rIns="0" bIns="0">
            <a:noAutofit/>
          </a:bodyPr>
          <a:lstStyle xmlns:a="http://schemas.openxmlformats.org/drawingml/2006/main"/>
          <a:p xmlns:a="http://schemas.openxmlformats.org/drawingml/2006/main">
            <a:pPr>
              <a:buNone/>
              <a:defRPr sz="8100" b="1">
                <a:solidFill>
                  <a:schemeClr val="lt1"/>
                </a:solidFill>
                <a:latin typeface="Arial"/>
                <a:ea typeface="Arial"/>
                <a:cs typeface="Arial"/>
              </a:defRPr>
            </a:pPr>
            <a:r>
              <a:rPr sz="8100" b="1">
                <a:solidFill>
                  <a:schemeClr val="lt1"/>
                </a:solidFill>
                <a:latin typeface="Arial"/>
                <a:ea typeface="Arial"/>
                <a:cs typeface="Arial"/>
              </a:rPr>
              <a:t>Evidence</a:t>
            </a:r>
          </a:p>
        </p:txBody>
      </p:sp>
      <p:sp>
        <p:nvSpPr>
          <p:cNvPr id="4" name="Section description">
            <a:extLst xmlns:a="http://schemas.openxmlformats.org/drawingml/2006/main">
              <a:ext uri="{FF2B5EF4-FFF2-40B4-BE49-F238E27FC236}">
                <a16:creationId xmlns:a16="http://schemas.microsoft.com/office/drawing/2014/main" id="{C6A89AB2-D69A-48CB-93BD-89C2162968A4}"/>
              </a:ext>
            </a:extLst>
          </p:cNvPr>
          <p:cNvSpPr>
            <a:spLocks xmlns:a="http://schemas.openxmlformats.org/drawingml/2006/main" noGrp="1"/>
          </p:cNvSpPr>
          <p:nvPr>
            <p:ph type="subTitle" idx="2"/>
          </p:nvPr>
        </p:nvSpPr>
        <p:spPr>
          <a:xfrm xmlns:a="http://schemas.openxmlformats.org/drawingml/2006/main">
            <a:off x="657225" y="4619625"/>
            <a:ext cx="9620250" cy="762000"/>
          </a:xfrm>
        </p:spPr>
        <p:txBody>
          <a:bodyPr xmlns:a="http://schemas.openxmlformats.org/drawingml/2006/main" wrap="square" lIns="0" tIns="0" rIns="0" bIns="0">
            <a:noAutofit/>
          </a:bodyPr>
          <a:lstStyle xmlns:a="http://schemas.openxmlformats.org/drawingml/2006/main"/>
          <a:p xmlns:a="http://schemas.openxmlformats.org/drawingml/2006/main">
            <a:pPr>
              <a:buNone/>
              <a:defRPr sz="2325" b="0">
                <a:solidFill>
                  <a:schemeClr val="lt2"/>
                </a:solidFill>
                <a:latin typeface="Arial"/>
                <a:ea typeface="Arial"/>
                <a:cs typeface="Arial"/>
              </a:defRPr>
            </a:pPr>
            <a:r>
              <a:rPr sz="2325" b="0">
                <a:solidFill>
                  <a:schemeClr val="lt2"/>
                </a:solidFill>
                <a:latin typeface="Arial"/>
                <a:ea typeface="Arial"/>
                <a:cs typeface="Arial"/>
              </a:rPr>
              <a:t>What we know. What it means for the business.</a:t>
            </a:r>
          </a:p>
        </p:txBody>
      </p:sp>
    </p:spTree>
  </p:cSld>
</p:sldLayout>
</file>

<file path=ppt/slideLayouts/slideLayout15.xml><?xml version="1.0" encoding="utf-8"?>
<p:sldLayout xmlns:p="http://schemas.openxmlformats.org/presentationml/2006/main">
  <p:cSld name="12 / Decision and next step">
    <p:bg>
      <p:bgPr>
        <a:solidFill xmlns:a="http://schemas.openxmlformats.org/drawingml/2006/main">
          <a:schemeClr val="lt1"/>
        </a:solidFill>
      </p:bgPr>
    </p:bg>
    <p:spTree>
      <p:nvGrpSpPr>
        <p:cNvPr id="1" name=""/>
        <p:cNvGrpSpPr/>
        <p:nvPr/>
      </p:nvGrpSpPr>
      <p:grpSpPr>
        <a:xfrm xmlns:a="http://schemas.openxmlformats.org/drawingml/2006/main"/>
      </p:grpSpPr>
      <p:sp>
        <p:nvSpPr>
          <p:cNvPr id="2" name="Section">
            <a:extLst xmlns:a="http://schemas.openxmlformats.org/drawingml/2006/main">
              <a:ext uri="{FF2B5EF4-FFF2-40B4-BE49-F238E27FC236}">
                <a16:creationId xmlns:a16="http://schemas.microsoft.com/office/drawing/2014/main" id="{F6FF5955-C66A-4DF7-A168-FB2AF39408DE}"/>
              </a:ext>
            </a:extLst>
          </p:cNvPr>
          <p:cNvSpPr>
            <a:spLocks xmlns:a="http://schemas.openxmlformats.org/drawingml/2006/main" noGrp="1"/>
          </p:cNvSpPr>
          <p:nvPr>
            <p:ph type="body" idx="0"/>
          </p:nvPr>
        </p:nvSpPr>
        <p:spPr>
          <a:xfrm xmlns:a="http://schemas.openxmlformats.org/drawingml/2006/main">
            <a:off x="609600" y="457200"/>
            <a:ext cx="9334500" cy="247650"/>
          </a:xfrm>
        </p:spPr>
        <p:txBody>
          <a:bodyPr xmlns:a="http://schemas.openxmlformats.org/drawingml/2006/main" wrap="square" lIns="0" tIns="0" rIns="0" bIns="0">
            <a:noAutofit/>
          </a:bodyPr>
          <a:lstStyle xmlns:a="http://schemas.openxmlformats.org/drawingml/2006/main"/>
          <a:p xmlns:a="http://schemas.openxmlformats.org/drawingml/2006/main">
            <a:pPr>
              <a:buNone/>
              <a:defRPr sz="1125" b="1">
                <a:solidFill>
                  <a:schemeClr val="accent1"/>
                </a:solidFill>
                <a:latin typeface="Arial"/>
                <a:ea typeface="Arial"/>
                <a:cs typeface="Arial"/>
              </a:defRPr>
            </a:pPr>
            <a:r>
              <a:rPr sz="1125" b="1">
                <a:solidFill>
                  <a:schemeClr val="accent1"/>
                </a:solidFill>
                <a:latin typeface="Arial"/>
                <a:ea typeface="Arial"/>
                <a:cs typeface="Arial"/>
              </a:rPr>
              <a:t>DECISION REQUIRED</a:t>
            </a:r>
          </a:p>
        </p:txBody>
      </p:sp>
      <p:sp>
        <p:nvSpPr>
          <p:cNvPr id="3" name="Headline">
            <a:extLst xmlns:a="http://schemas.openxmlformats.org/drawingml/2006/main">
              <a:ext uri="{FF2B5EF4-FFF2-40B4-BE49-F238E27FC236}">
                <a16:creationId xmlns:a16="http://schemas.microsoft.com/office/drawing/2014/main" id="{FA701608-3D63-46D6-8828-9245C6A3A425}"/>
              </a:ext>
            </a:extLst>
          </p:cNvPr>
          <p:cNvSpPr>
            <a:spLocks xmlns:a="http://schemas.openxmlformats.org/drawingml/2006/main" noGrp="1"/>
          </p:cNvSpPr>
          <p:nvPr>
            <p:ph type="title" idx="1"/>
          </p:nvPr>
        </p:nvSpPr>
        <p:spPr>
          <a:xfrm xmlns:a="http://schemas.openxmlformats.org/drawingml/2006/main">
            <a:off x="609600" y="1571625"/>
            <a:ext cx="6810375" cy="2705100"/>
          </a:xfrm>
        </p:spPr>
        <p:txBody>
          <a:bodyPr xmlns:a="http://schemas.openxmlformats.org/drawingml/2006/main" wrap="square" lIns="0" tIns="0" rIns="0" bIns="0">
            <a:noAutofit/>
          </a:bodyPr>
          <a:lstStyle xmlns:a="http://schemas.openxmlformats.org/drawingml/2006/main"/>
          <a:p xmlns:a="http://schemas.openxmlformats.org/drawingml/2006/main">
            <a:pPr>
              <a:buNone/>
              <a:defRPr sz="8400" b="1">
                <a:solidFill>
                  <a:schemeClr val="lt1"/>
                </a:solidFill>
                <a:latin typeface="Arial"/>
                <a:ea typeface="Arial"/>
                <a:cs typeface="Arial"/>
              </a:defRPr>
            </a:pPr>
            <a:r>
              <a:rPr sz="8400" b="1">
                <a:solidFill>
                  <a:schemeClr val="lt1"/>
                </a:solidFill>
                <a:latin typeface="Arial"/>
                <a:ea typeface="Arial"/>
                <a:cs typeface="Arial"/>
              </a:rPr>
              <a:t>The next</a:t>
            </a:r>
          </a:p>
          <a:p xmlns:a="http://schemas.openxmlformats.org/drawingml/2006/main">
            <a:pPr>
              <a:buNone/>
              <a:defRPr sz="8400" b="1">
                <a:solidFill>
                  <a:schemeClr val="lt1"/>
                </a:solidFill>
                <a:latin typeface="Arial"/>
                <a:ea typeface="Arial"/>
                <a:cs typeface="Arial"/>
              </a:defRPr>
            </a:pPr>
            <a:r>
              <a:rPr sz="8400" b="1">
                <a:solidFill>
                  <a:schemeClr val="lt1"/>
                </a:solidFill>
                <a:latin typeface="Arial"/>
                <a:ea typeface="Arial"/>
                <a:cs typeface="Arial"/>
              </a:rPr>
              <a:t>move</a:t>
            </a:r>
          </a:p>
        </p:txBody>
      </p:sp>
      <p:sp>
        <p:nvSpPr>
          <p:cNvPr id="4" name="Decision">
            <a:extLst xmlns:a="http://schemas.openxmlformats.org/drawingml/2006/main">
              <a:ext uri="{FF2B5EF4-FFF2-40B4-BE49-F238E27FC236}">
                <a16:creationId xmlns:a16="http://schemas.microsoft.com/office/drawing/2014/main" id="{29172C99-AEC2-4D4A-B193-091CF9AA7CB6}"/>
              </a:ext>
            </a:extLst>
          </p:cNvPr>
          <p:cNvSpPr>
            <a:spLocks xmlns:a="http://schemas.openxmlformats.org/drawingml/2006/main" noGrp="1"/>
          </p:cNvSpPr>
          <p:nvPr>
            <p:ph type="body" idx="2"/>
          </p:nvPr>
        </p:nvSpPr>
        <p:spPr>
          <a:xfrm xmlns:a="http://schemas.openxmlformats.org/drawingml/2006/main">
            <a:off x="7791450" y="2038350"/>
            <a:ext cx="3790950" cy="1343025"/>
          </a:xfrm>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chemeClr val="lt1"/>
                </a:solidFill>
                <a:latin typeface="Arial"/>
                <a:ea typeface="Arial"/>
                <a:cs typeface="Arial"/>
              </a:defRPr>
            </a:pPr>
            <a:r>
              <a:rPr sz="2700" b="1">
                <a:solidFill>
                  <a:schemeClr val="lt1"/>
                </a:solidFill>
                <a:latin typeface="Arial"/>
                <a:ea typeface="Arial"/>
                <a:cs typeface="Arial"/>
              </a:rPr>
              <a:t>[Approve the specific action]</a:t>
            </a:r>
          </a:p>
        </p:txBody>
      </p:sp>
      <p:sp>
        <p:nvSpPr>
          <p:cNvPr id="5" name="Owner">
            <a:extLst xmlns:a="http://schemas.openxmlformats.org/drawingml/2006/main">
              <a:ext uri="{FF2B5EF4-FFF2-40B4-BE49-F238E27FC236}">
                <a16:creationId xmlns:a16="http://schemas.microsoft.com/office/drawing/2014/main" id="{0A9EDB00-8DD3-4478-B49E-B6CC0DDC542A}"/>
              </a:ext>
            </a:extLst>
          </p:cNvPr>
          <p:cNvSpPr>
            <a:spLocks xmlns:a="http://schemas.openxmlformats.org/drawingml/2006/main" noGrp="1"/>
          </p:cNvSpPr>
          <p:nvPr>
            <p:ph type="body" idx="3"/>
          </p:nvPr>
        </p:nvSpPr>
        <p:spPr>
          <a:xfrm xmlns:a="http://schemas.openxmlformats.org/drawingml/2006/main">
            <a:off x="7800975" y="3857625"/>
            <a:ext cx="3524250" cy="904875"/>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Accountable owner</a:t>
            </a:r>
          </a:p>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[Name]</a:t>
            </a:r>
          </a:p>
        </p:txBody>
      </p:sp>
      <p:sp>
        <p:nvSpPr>
          <p:cNvPr id="6" name="Date">
            <a:extLst xmlns:a="http://schemas.openxmlformats.org/drawingml/2006/main">
              <a:ext uri="{FF2B5EF4-FFF2-40B4-BE49-F238E27FC236}">
                <a16:creationId xmlns:a16="http://schemas.microsoft.com/office/drawing/2014/main" id="{B1194163-C9AE-4BE0-AEC7-20306BA0A67F}"/>
              </a:ext>
            </a:extLst>
          </p:cNvPr>
          <p:cNvSpPr>
            <a:spLocks xmlns:a="http://schemas.openxmlformats.org/drawingml/2006/main" noGrp="1"/>
          </p:cNvSpPr>
          <p:nvPr>
            <p:ph type="body" idx="4"/>
          </p:nvPr>
        </p:nvSpPr>
        <p:spPr>
          <a:xfrm xmlns:a="http://schemas.openxmlformats.org/drawingml/2006/main">
            <a:off x="7800975" y="4991100"/>
            <a:ext cx="3524250" cy="838200"/>
          </a:xfrm>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Next review</a:t>
            </a:r>
          </a:p>
          <a:p xmlns:a="http://schemas.openxmlformats.org/drawingml/2006/main">
            <a:pPr>
              <a:buNone/>
              <a:defRPr sz="1875" b="0">
                <a:solidFill>
                  <a:schemeClr val="lt2"/>
                </a:solidFill>
                <a:latin typeface="Arial"/>
                <a:ea typeface="Arial"/>
                <a:cs typeface="Arial"/>
              </a:defRPr>
            </a:pPr>
            <a:r>
              <a:rPr sz="1875" b="0">
                <a:solidFill>
                  <a:schemeClr val="lt2"/>
                </a:solidFill>
                <a:latin typeface="Arial"/>
                <a:ea typeface="Arial"/>
                <a:cs typeface="Arial"/>
              </a:rPr>
              <a:t>[Date]</a:t>
            </a: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7e13728f259434b" /><Relationship Type="http://schemas.openxmlformats.org/officeDocument/2006/relationships/slideLayout" Target="/ppt/slideLayouts/slideLayout1.xml" Id="R4468b025972041a0" /><Relationship Type="http://schemas.openxmlformats.org/officeDocument/2006/relationships/slideLayout" Target="/ppt/slideLayouts/slideLayout2.xml" Id="Rcfb613c04f744e12" /><Relationship Type="http://schemas.openxmlformats.org/officeDocument/2006/relationships/slideLayout" Target="/ppt/slideLayouts/slideLayout3.xml" Id="R227fcb22b09c44a8" /><Relationship Type="http://schemas.openxmlformats.org/officeDocument/2006/relationships/slideLayout" Target="/ppt/slideLayouts/slideLayout4.xml" Id="R251f47fc1ff245f8" /><Relationship Type="http://schemas.openxmlformats.org/officeDocument/2006/relationships/slideLayout" Target="/ppt/slideLayouts/slideLayout5.xml" Id="Raa8c975e9f544e50" /><Relationship Type="http://schemas.openxmlformats.org/officeDocument/2006/relationships/slideLayout" Target="/ppt/slideLayouts/slideLayout6.xml" Id="R75e1474ed8814b49" /><Relationship Type="http://schemas.openxmlformats.org/officeDocument/2006/relationships/slideLayout" Target="/ppt/slideLayouts/slideLayout7.xml" Id="R150830ab6fad4a3b" /><Relationship Type="http://schemas.openxmlformats.org/officeDocument/2006/relationships/slideLayout" Target="/ppt/slideLayouts/slideLayout8.xml" Id="Re634dbda091b4f4b" /><Relationship Type="http://schemas.openxmlformats.org/officeDocument/2006/relationships/slideLayout" Target="/ppt/slideLayouts/slideLayout9.xml" Id="R74fec22f015046e4" /><Relationship Type="http://schemas.openxmlformats.org/officeDocument/2006/relationships/slideLayout" Target="/ppt/slideLayouts/slideLayout10.xml" Id="R0d2e3d7551d04ca4" /><Relationship Type="http://schemas.openxmlformats.org/officeDocument/2006/relationships/slideLayout" Target="/ppt/slideLayouts/slideLayout11.xml" Id="R347847e473ef4cf1" /><Relationship Type="http://schemas.openxmlformats.org/officeDocument/2006/relationships/slideLayout" Target="/ppt/slideLayouts/slideLayout12.xml" Id="Rbf67cd1ab30e4b83" /></Relationships>
</file>

<file path=ppt/slideMasters/_rels/slideMaster2.xml.rels>&#65279;<?xml version="1.0" encoding="utf-8"?><Relationships xmlns="http://schemas.openxmlformats.org/package/2006/relationships"><Relationship Type="http://schemas.openxmlformats.org/officeDocument/2006/relationships/theme" Target="/ppt/slideMasters/theme/theme3.xml" Id="R8a0e8e94354f4d38" /><Relationship Type="http://schemas.openxmlformats.org/officeDocument/2006/relationships/slideLayout" Target="/ppt/slideLayouts/slideLayout13.xml" Id="Re316ab0e35e749c0" /><Relationship Type="http://schemas.openxmlformats.org/officeDocument/2006/relationships/slideLayout" Target="/ppt/slideLayouts/slideLayout14.xml" Id="Rd0200c8859184d1a" /><Relationship Type="http://schemas.openxmlformats.org/officeDocument/2006/relationships/slideLayout" Target="/ppt/slideLayouts/slideLayout15.xml" Id="R513f852a5ec84578" /></Relationships>
</file>

<file path=ppt/slideMasters/slideMaster1.xml><?xml version="1.0" encoding="utf-8"?>
<p:sldMaster xmlns:p="http://schemas.openxmlformats.org/presentationml/2006/main">
  <p:cSld name="Hawksmoor / White">
    <p:bg>
      <p:bgPr>
        <a:solidFill xmlns:a="http://schemas.openxmlformats.org/drawingml/2006/main">
          <a:schemeClr val="lt1"/>
        </a:solidFill>
      </p:bgPr>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68b025972041a0"/>
    <p:sldLayoutId xmlns:r="http://schemas.openxmlformats.org/officeDocument/2006/relationships" id="2147483650" r:id="Rcfb613c04f744e12"/>
    <p:sldLayoutId xmlns:r="http://schemas.openxmlformats.org/officeDocument/2006/relationships" id="2147483651" r:id="R227fcb22b09c44a8"/>
    <p:sldLayoutId xmlns:r="http://schemas.openxmlformats.org/officeDocument/2006/relationships" id="2147483652" r:id="R251f47fc1ff245f8"/>
    <p:sldLayoutId xmlns:r="http://schemas.openxmlformats.org/officeDocument/2006/relationships" id="2147483653" r:id="Raa8c975e9f544e50"/>
    <p:sldLayoutId xmlns:r="http://schemas.openxmlformats.org/officeDocument/2006/relationships" id="2147483654" r:id="R75e1474ed8814b49"/>
    <p:sldLayoutId xmlns:r="http://schemas.openxmlformats.org/officeDocument/2006/relationships" id="2147483655" r:id="R150830ab6fad4a3b"/>
    <p:sldLayoutId xmlns:r="http://schemas.openxmlformats.org/officeDocument/2006/relationships" id="2147483656" r:id="Re634dbda091b4f4b"/>
    <p:sldLayoutId xmlns:r="http://schemas.openxmlformats.org/officeDocument/2006/relationships" id="2147483657" r:id="R74fec22f015046e4"/>
    <p:sldLayoutId xmlns:r="http://schemas.openxmlformats.org/officeDocument/2006/relationships" id="2147483658" r:id="R0d2e3d7551d04ca4"/>
    <p:sldLayoutId xmlns:r="http://schemas.openxmlformats.org/officeDocument/2006/relationships" id="2147483659" r:id="R347847e473ef4cf1"/>
    <p:sldLayoutId xmlns:r="http://schemas.openxmlformats.org/officeDocument/2006/relationships" id="2147483660" r:id="Rbf67cd1ab30e4b83"/>
  </p:sldLayoutIdLst>
</p:sldMaster>
</file>

<file path=ppt/slideMasters/slideMaster2.xml><?xml version="1.0" encoding="utf-8"?>
<p:sldMaster xmlns:p="http://schemas.openxmlformats.org/presentationml/2006/main">
  <p:cSld name="Hawksmoor / Navy">
    <p:bg>
      <p:bgPr>
        <a:solidFill xmlns:a="http://schemas.openxmlformats.org/drawingml/2006/main">
          <a:schemeClr val="lt1"/>
        </a:solidFill>
      </p:bgPr>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62" r:id="Re316ab0e35e749c0"/>
    <p:sldLayoutId xmlns:r="http://schemas.openxmlformats.org/officeDocument/2006/relationships" id="2147483663" r:id="Rd0200c8859184d1a"/>
    <p:sldLayoutId xmlns:r="http://schemas.openxmlformats.org/officeDocument/2006/relationships" id="2147483664" r:id="R513f852a5ec84578"/>
  </p:sldLayoutIdLst>
</p:sldMaster>
</file>

<file path=ppt/slideMasters/theme/theme2.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Calibri Light"/>
        <a:ea typeface="Calibri Light"/>
        <a:cs typeface="Calibri Light"/>
      </a:majorFont>
      <a:minorFont>
        <a:latin typeface="Calibri"/>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3.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Calibri Light"/>
        <a:ea typeface="Calibri Light"/>
        <a:cs typeface="Calibri Light"/>
      </a:majorFont>
      <a:minorFont>
        <a:latin typeface="Calibri"/>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3.xml" Id="Rc8e2eb983ba441eb" /><Relationship Type="http://schemas.openxmlformats.org/officeDocument/2006/relationships/image" Target="/ppt/media/image.png" Id="R78ef3564e741414f" /><Relationship Type="http://schemas.openxmlformats.org/officeDocument/2006/relationships/notesSlide" Target="/ppt/notesSlides/notesSlide1.xml" Id="R7d9fb762726e4f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2167ac5a3864e56" /><Relationship Type="http://schemas.openxmlformats.org/officeDocument/2006/relationships/image" Target="/ppt/media/image2.png" Id="R81ccd9ceb16b44b8" /><Relationship Type="http://schemas.openxmlformats.org/officeDocument/2006/relationships/image" Target="/ppt/media/image.png" Id="Rbd039901452e4a89" /><Relationship Type="http://schemas.openxmlformats.org/officeDocument/2006/relationships/notesSlide" Target="/ppt/notesSlides/notesSlide2.xml" Id="Rb1c421caa1ea460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ef67f0507634104" /><Relationship Type="http://schemas.openxmlformats.org/officeDocument/2006/relationships/hyperlink" Target="https://www.hawksmoor.ai/resources/signal-room/2026-10-02-build-your-ai-chief-of-staff.pdf" TargetMode="External" Id="Rb870e51a5cbe4e1c" /><Relationship Type="http://schemas.openxmlformats.org/officeDocument/2006/relationships/hyperlink" Target="https://www.hawksmoor.ai/resources/signal-room/2026-10-02-hobson-chief-of-staff-demo.pdf" TargetMode="External" Id="Rd6649db016e9468e" /><Relationship Type="http://schemas.openxmlformats.org/officeDocument/2006/relationships/hyperlink" Target="https://www.hawksmoor.ai/about/events/signal-room/field-notes/2026-10-02-build-your-ai-chief-of-staff" TargetMode="External" Id="R64ff48ed65424a06" /><Relationship Type="http://schemas.openxmlformats.org/officeDocument/2006/relationships/image" Target="/ppt/media/image3.png" Id="R9e57b3fa262f4da7" /><Relationship Type="http://schemas.openxmlformats.org/officeDocument/2006/relationships/image" Target="/ppt/media/image.png" Id="R2fec788454f7406d" /><Relationship Type="http://schemas.openxmlformats.org/officeDocument/2006/relationships/notesSlide" Target="/ppt/notesSlides/notesSlide3.xml" Id="R68e52c01e20549b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beefef3714f46a7" /><Relationship Type="http://schemas.openxmlformats.org/officeDocument/2006/relationships/image" Target="/ppt/media/image4.png" Id="R64807fe7d10843f9" /><Relationship Type="http://schemas.openxmlformats.org/officeDocument/2006/relationships/image" Target="/ppt/media/image.png" Id="R6c1cd5ea915e4437" /><Relationship Type="http://schemas.openxmlformats.org/officeDocument/2006/relationships/notesSlide" Target="/ppt/notesSlides/notesSlide4.xml" Id="Re9c148c9756a44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4baab35c0db4c60" /><Relationship Type="http://schemas.openxmlformats.org/officeDocument/2006/relationships/hyperlink" Target="https://openai.com/index/introducing-gpt-6-1-sol/" TargetMode="External" Id="Re83ee449ab3c4363" /><Relationship Type="http://schemas.openxmlformats.org/officeDocument/2006/relationships/hyperlink" Target="https://help.openai.com/en/articles/6825453-chatgpt-release-notes" TargetMode="External" Id="R42df1e04b5a948c5" /><Relationship Type="http://schemas.openxmlformats.org/officeDocument/2006/relationships/hyperlink" Target="https://blog.google/innovation-and-ai/models-and-research/gemini-models/gemini-4-argon/" TargetMode="External" Id="R3a8c849bf4434c4e" /><Relationship Type="http://schemas.openxmlformats.org/officeDocument/2006/relationships/image" Target="/ppt/media/image5.png" Id="R8f42971255944c9d" /><Relationship Type="http://schemas.openxmlformats.org/officeDocument/2006/relationships/image" Target="/ppt/media/image.png" Id="R0d8c6b9c2dd148d8" /><Relationship Type="http://schemas.openxmlformats.org/officeDocument/2006/relationships/notesSlide" Target="/ppt/notesSlides/notesSlide5.xml" Id="R288f6d569fb54fd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2a6069554234d75" /><Relationship Type="http://schemas.openxmlformats.org/officeDocument/2006/relationships/image" Target="/ppt/media/image3.png" Id="R3246f29e52074c30" /><Relationship Type="http://schemas.openxmlformats.org/officeDocument/2006/relationships/image" Target="/ppt/media/image.png" Id="R52e94ad5870c461e" /><Relationship Type="http://schemas.openxmlformats.org/officeDocument/2006/relationships/notesSlide" Target="/ppt/notesSlides/notesSlide6.xml" Id="R1940e5ca7d21438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f38557d82174cbc" /><Relationship Type="http://schemas.openxmlformats.org/officeDocument/2006/relationships/image" Target="/ppt/media/image3.png" Id="R9ce58f3be20c40e9" /><Relationship Type="http://schemas.openxmlformats.org/officeDocument/2006/relationships/image" Target="/ppt/media/image.png" Id="R9fbccee23cd6497f" /><Relationship Type="http://schemas.openxmlformats.org/officeDocument/2006/relationships/notesSlide" Target="/ppt/notesSlides/notesSlide7.xml" Id="R9305d020e0584d9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ef5540d1ad34b4a" /><Relationship Type="http://schemas.openxmlformats.org/officeDocument/2006/relationships/image" Target="/ppt/media/image6.png" Id="Rda23e84fbcb84a15" /><Relationship Type="http://schemas.openxmlformats.org/officeDocument/2006/relationships/image" Target="/ppt/media/image.png" Id="R7357f5d7aada4355" /><Relationship Type="http://schemas.openxmlformats.org/officeDocument/2006/relationships/notesSlide" Target="/ppt/notesSlides/notesSlide8.xml" Id="R10ba31337fed4b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4d4c242a86e4f89" /><Relationship Type="http://schemas.openxmlformats.org/officeDocument/2006/relationships/image" Target="/ppt/media/image3.png" Id="R098518105701486e" /><Relationship Type="http://schemas.openxmlformats.org/officeDocument/2006/relationships/image" Target="/ppt/media/image.png" Id="R872d5c3f564c4482" /><Relationship Type="http://schemas.openxmlformats.org/officeDocument/2006/relationships/notesSlide" Target="/ppt/notesSlides/notesSlide9.xml" Id="Ra3f4979783fa4b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de2673409414274" /><Relationship Type="http://schemas.openxmlformats.org/officeDocument/2006/relationships/image" Target="/ppt/media/image3.png" Id="R344f4b2256fa4eee" /><Relationship Type="http://schemas.openxmlformats.org/officeDocument/2006/relationships/image" Target="/ppt/media/image.png" Id="Rfaf51b6f1fde463f" /><Relationship Type="http://schemas.openxmlformats.org/officeDocument/2006/relationships/notesSlide" Target="/ppt/notesSlides/notesSlide10.xml" Id="Ref70bb487ffa4d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3c47af9227a46f5" /><Relationship Type="http://schemas.openxmlformats.org/officeDocument/2006/relationships/image" Target="/ppt/media/image7.png" Id="R14840a169e6f41e5" /><Relationship Type="http://schemas.openxmlformats.org/officeDocument/2006/relationships/image" Target="/ppt/media/image.png" Id="R84231657caec41b2" /><Relationship Type="http://schemas.openxmlformats.org/officeDocument/2006/relationships/notesSlide" Target="/ppt/notesSlides/notesSlide11.xml" Id="R185262cdfa424d6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e39fff2a75349d0" /><Relationship Type="http://schemas.openxmlformats.org/officeDocument/2006/relationships/image" Target="/ppt/media/image8.png" Id="R466fb858e20a46f0" /><Relationship Type="http://schemas.openxmlformats.org/officeDocument/2006/relationships/image" Target="/ppt/media/image9.png" Id="R9f6a0e90aebb445a" /><Relationship Type="http://schemas.openxmlformats.org/officeDocument/2006/relationships/image" Target="/ppt/media/image.png" Id="R5c47d79e9ee844d3" /><Relationship Type="http://schemas.openxmlformats.org/officeDocument/2006/relationships/notesSlide" Target="/ppt/notesSlides/notesSlide12.xml" Id="Reb1849ada74d407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e4196c688d842b6" /><Relationship Type="http://schemas.openxmlformats.org/officeDocument/2006/relationships/image" Target="/ppt/media/image3.png" Id="Rf22818dcd7d7402e" /><Relationship Type="http://schemas.openxmlformats.org/officeDocument/2006/relationships/image" Target="/ppt/media/image.png" Id="Rf2d4fedcff8940a9" /><Relationship Type="http://schemas.openxmlformats.org/officeDocument/2006/relationships/notesSlide" Target="/ppt/notesSlides/notesSlide13.xml" Id="R9ce3055c7f7249f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1f0d7e60ad0445e" /><Relationship Type="http://schemas.openxmlformats.org/officeDocument/2006/relationships/image" Target="/ppt/media/image3.png" Id="R030ac82f93914f81" /><Relationship Type="http://schemas.openxmlformats.org/officeDocument/2006/relationships/image" Target="/ppt/media/image.png" Id="Rd79494439f854a47" /><Relationship Type="http://schemas.openxmlformats.org/officeDocument/2006/relationships/notesSlide" Target="/ppt/notesSlides/notesSlide14.xml" Id="Rc19a2c206fda462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5712dfa40444636" /><Relationship Type="http://schemas.openxmlformats.org/officeDocument/2006/relationships/image" Target="/ppt/media/image3.png" Id="Rcf03ba7389f44def" /><Relationship Type="http://schemas.openxmlformats.org/officeDocument/2006/relationships/image" Target="/ppt/media/image.png" Id="R38699775c5ab427a" /><Relationship Type="http://schemas.openxmlformats.org/officeDocument/2006/relationships/notesSlide" Target="/ppt/notesSlides/notesSlide15.xml" Id="R607432af43544d2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cfe6fa9a0d740c3" /><Relationship Type="http://schemas.openxmlformats.org/officeDocument/2006/relationships/image" Target="/ppt/media/image3.png" Id="R3c0ef7a7bfb74160" /><Relationship Type="http://schemas.openxmlformats.org/officeDocument/2006/relationships/image" Target="/ppt/media/image.png" Id="Rf4fff16297e14f5a" /><Relationship Type="http://schemas.openxmlformats.org/officeDocument/2006/relationships/notesSlide" Target="/ppt/notesSlides/notesSlide16.xml" Id="R7ea43cc3b10e42d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0a045765e3b43bb" /><Relationship Type="http://schemas.openxmlformats.org/officeDocument/2006/relationships/image" Target="/ppt/media/image3.png" Id="Ra7de601d0c854707" /><Relationship Type="http://schemas.openxmlformats.org/officeDocument/2006/relationships/image" Target="/ppt/media/image.png" Id="R19e7e6d7802c4026" /><Relationship Type="http://schemas.openxmlformats.org/officeDocument/2006/relationships/notesSlide" Target="/ppt/notesSlides/notesSlide17.xml" Id="R0036cdf975be49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1618b6a3d6b4217" /><Relationship Type="http://schemas.openxmlformats.org/officeDocument/2006/relationships/image" Target="/ppt/media/image3.png" Id="R48b20a45ac6e4501" /><Relationship Type="http://schemas.openxmlformats.org/officeDocument/2006/relationships/image" Target="/ppt/media/image.png" Id="Rf25ff9c7307c4dc9" /><Relationship Type="http://schemas.openxmlformats.org/officeDocument/2006/relationships/notesSlide" Target="/ppt/notesSlides/notesSlide18.xml" Id="R126e2842df384d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069068145654753" /><Relationship Type="http://schemas.openxmlformats.org/officeDocument/2006/relationships/image" Target="/ppt/media/image3.png" Id="R51ce4d9e2f944414" /><Relationship Type="http://schemas.openxmlformats.org/officeDocument/2006/relationships/image" Target="/ppt/media/image.png" Id="Rbaf77df1de414e2c" /><Relationship Type="http://schemas.openxmlformats.org/officeDocument/2006/relationships/notesSlide" Target="/ppt/notesSlides/notesSlide19.xml" Id="R5373f8d822e34b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799fdfad6194030" /><Relationship Type="http://schemas.openxmlformats.org/officeDocument/2006/relationships/image" Target="/ppt/media/image10.png" Id="Re8fc5700883143b9" /><Relationship Type="http://schemas.openxmlformats.org/officeDocument/2006/relationships/image" Target="/ppt/media/image.png" Id="R5dd52e87e84c40ae" /><Relationship Type="http://schemas.openxmlformats.org/officeDocument/2006/relationships/notesSlide" Target="/ppt/notesSlides/notesSlide20.xml" Id="R3f4c0e3f5b8741c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2ef5173b4f1453d" /><Relationship Type="http://schemas.openxmlformats.org/officeDocument/2006/relationships/image" Target="/ppt/media/image3.png" Id="R18cf3f7440d44bab" /><Relationship Type="http://schemas.openxmlformats.org/officeDocument/2006/relationships/image" Target="/ppt/media/image.png" Id="Raa7cd40746d74a24" /><Relationship Type="http://schemas.openxmlformats.org/officeDocument/2006/relationships/notesSlide" Target="/ppt/notesSlides/notesSlide21.xml" Id="Rea15668b9c2f4e8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ff90b2225634a00" /><Relationship Type="http://schemas.openxmlformats.org/officeDocument/2006/relationships/image" Target="/ppt/media/image11.png" Id="Rcb3a8b810cf34ce1" /><Relationship Type="http://schemas.openxmlformats.org/officeDocument/2006/relationships/image" Target="/ppt/media/image.png" Id="R2062a766495a408e" /><Relationship Type="http://schemas.openxmlformats.org/officeDocument/2006/relationships/notesSlide" Target="/ppt/notesSlides/notesSlide22.xml" Id="R65550203d2c74ab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0b1a65ad5d947ba" /><Relationship Type="http://schemas.openxmlformats.org/officeDocument/2006/relationships/image" Target="/ppt/media/image3.png" Id="R1607781cabcc413e" /><Relationship Type="http://schemas.openxmlformats.org/officeDocument/2006/relationships/image" Target="/ppt/media/image.png" Id="Rc1c9306afed643c8" /><Relationship Type="http://schemas.openxmlformats.org/officeDocument/2006/relationships/notesSlide" Target="/ppt/notesSlides/notesSlide23.xml" Id="R9529fa7e6ca7492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3.xml" Id="R616e396579ce44b9" /><Relationship Type="http://schemas.openxmlformats.org/officeDocument/2006/relationships/image" Target="/ppt/media/image12.png" Id="R2185e0227d0b4434" /><Relationship Type="http://schemas.openxmlformats.org/officeDocument/2006/relationships/hyperlink" Target="https://womeninenterpriseai.slack.com/" TargetMode="External" Id="Rb723bada344a4f8d" /><Relationship Type="http://schemas.openxmlformats.org/officeDocument/2006/relationships/hyperlink" Target="https://www.hawksmoor.ai/about/events/signal-room/field-notes/2026-10-02-build-your-ai-chief-of-staff" TargetMode="External" Id="R386d74fbb3c9412b" /><Relationship Type="http://schemas.openxmlformats.org/officeDocument/2006/relationships/image" Target="/ppt/media/image13.png" Id="R42b255a94e22457d" /><Relationship Type="http://schemas.openxmlformats.org/officeDocument/2006/relationships/image" Target="/ppt/media/image.png" Id="Re1f3dc4ecfa24575" /><Relationship Type="http://schemas.openxmlformats.org/officeDocument/2006/relationships/notesSlide" Target="/ppt/notesSlides/notesSlide24.xml" Id="Ra90476470219420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b6c92a88f774c06" /><Relationship Type="http://schemas.openxmlformats.org/officeDocument/2006/relationships/hyperlink" Target="https://podcast.smarterx.ai/shownotes/243" TargetMode="External" Id="Rfecff36d72774ba8" /><Relationship Type="http://schemas.openxmlformats.org/officeDocument/2006/relationships/hyperlink" Target="https://help.openai.com/en/articles/6825453-chatgpt-release-notes" TargetMode="External" Id="R62c30d41151c4ed4" /><Relationship Type="http://schemas.openxmlformats.org/officeDocument/2006/relationships/hyperlink" Target="https://blog.google/innovation-and-ai/models-and-research/gemini-models/gemini-4-argon/" TargetMode="External" Id="R2b6dacc73f654544" /><Relationship Type="http://schemas.openxmlformats.org/officeDocument/2006/relationships/hyperlink" Target="https://www.anthropic.com/news/barclays-scales-claude" TargetMode="External" Id="R71f4163b1dfb485a" /><Relationship Type="http://schemas.openxmlformats.org/officeDocument/2006/relationships/hyperlink" Target="https://www.hawksmoor.ai/about/events/signal-room/field-notes/2026-10-02-build-your-ai-chief-of-staff" TargetMode="External" Id="R7e35397d611b4f4e" /><Relationship Type="http://schemas.openxmlformats.org/officeDocument/2006/relationships/image" Target="/ppt/media/image14.png" Id="R54fb5b62cf7544b6" /><Relationship Type="http://schemas.openxmlformats.org/officeDocument/2006/relationships/image" Target="/ppt/media/image.png" Id="Rb9bd071b07b34e32" /><Relationship Type="http://schemas.openxmlformats.org/officeDocument/2006/relationships/notesSlide" Target="/ppt/notesSlides/notesSlide25.xml" Id="R1049b94e820b4b34" /></Relationships>
</file>

<file path=ppt/slides/slide1.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2" name="Rounded Rectangle 1">
            <a:extLst xmlns:a="http://schemas.openxmlformats.org/drawingml/2006/main">
              <a:ext uri="{FF2B5EF4-FFF2-40B4-BE49-F238E27FC236}">
                <a16:creationId xmlns:a16="http://schemas.microsoft.com/office/drawing/2014/main" id="{40C5CD0F-F53C-413E-A8FF-B1167DF07BCC}"/>
              </a:ext>
            </a:extLst>
          </p:cNvPr>
          <p:cNvSpPr>
            <a:spLocks xmlns:a="http://schemas.openxmlformats.org/drawingml/2006/main" noGrp="1"/>
          </p:cNvSpPr>
          <p:nvPr/>
        </p:nvSpPr>
        <p:spPr>
          <a:xfrm xmlns:a="http://schemas.openxmlformats.org/drawingml/2006/main">
            <a:off x="228600" y="192024"/>
            <a:ext cx="11731752" cy="6144768"/>
          </a:xfrm>
          <a:prstGeom xmlns:a="http://schemas.openxmlformats.org/drawingml/2006/main" prst="roundRect">
            <a:avLst>
              <a:gd name="adj" fmla="val 13000"/>
            </a:avLst>
          </a:prstGeom>
          <a:solidFill xmlns:a="http://schemas.openxmlformats.org/drawingml/2006/main">
            <a:srgbClr val="0F1D38"/>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5" name="TextBox 4">
            <a:extLst xmlns:a="http://schemas.openxmlformats.org/drawingml/2006/main">
              <a:ext uri="{FF2B5EF4-FFF2-40B4-BE49-F238E27FC236}">
                <a16:creationId xmlns:a16="http://schemas.microsoft.com/office/drawing/2014/main" id="{E91259ED-513A-4F32-A0BA-9D29124450D7}"/>
              </a:ext>
            </a:extLst>
          </p:cNvPr>
          <p:cNvSpPr>
            <a:spLocks xmlns:a="http://schemas.openxmlformats.org/drawingml/2006/main" noGrp="1"/>
          </p:cNvSpPr>
          <p:nvPr/>
        </p:nvSpPr>
        <p:spPr>
          <a:xfrm xmlns:a="http://schemas.openxmlformats.org/drawingml/2006/main">
            <a:off x="685800" y="1783080"/>
            <a:ext cx="10600000" cy="2220000"/>
          </a:xfrm>
          <a:prstGeom xmlns:a="http://schemas.openxmlformats.org/drawingml/2006/main" prst="rect">
            <a:avLst/>
          </a:prstGeom>
          <a:noFill xmlns:a="http://schemas.openxmlformats.org/drawingml/2006/main"/>
        </p:spPr>
        <p:txBody>
          <a:bodyPr xmlns:a="http://schemas.openxmlformats.org/drawingml/2006/main" wrap="square" lIns="0" tIns="0" rIns="0" bIns="0" anchor="t">
            <a:noAutofit/>
          </a:bodyPr>
          <a:lstStyle xmlns:a="http://schemas.openxmlformats.org/drawingml/2006/main"/>
          <a:p xmlns:a="http://schemas.openxmlformats.org/drawingml/2006/main">
            <a:pPr>
              <a:spcAft>
                <a:spcPts val="0"/>
              </a:spcAft>
              <a:buNone/>
              <a:defRPr sz="6100" b="1">
                <a:solidFill>
                  <a:srgbClr val="FFFFFF"/>
                </a:solidFill>
                <a:latin typeface="Arial"/>
                <a:ea typeface="Arial"/>
                <a:cs typeface="Arial"/>
              </a:defRPr>
            </a:pPr>
            <a:r>
              <a:rPr sz="6100" b="1">
                <a:solidFill>
                  <a:srgbClr val="FFFFFF"/>
                </a:solidFill>
                <a:latin typeface="Arial"/>
                <a:ea typeface="Arial"/>
                <a:cs typeface="Arial"/>
              </a:rPr>
              <a:t>Your ongoing Chief of Staff.</a:t>
            </a:r>
          </a:p>
          <a:p xmlns:a="http://schemas.openxmlformats.org/drawingml/2006/main">
            <a:pPr>
              <a:spcAft>
                <a:spcPts val="0"/>
              </a:spcAft>
              <a:buNone/>
              <a:defRPr sz="6100" b="1">
                <a:solidFill>
                  <a:srgbClr val="FFFFFF"/>
                </a:solidFill>
                <a:latin typeface="Arial"/>
                <a:ea typeface="Arial"/>
                <a:cs typeface="Arial"/>
              </a:defRPr>
            </a:pPr>
            <a:r>
              <a:rPr sz="6100" b="1">
                <a:solidFill>
                  <a:srgbClr val="FFFFFF"/>
                </a:solidFill>
                <a:latin typeface="Arial"/>
                <a:ea typeface="Arial"/>
                <a:cs typeface="Arial"/>
              </a:rPr>
              <a:t>Across work and life.</a:t>
            </a:r>
          </a:p>
        </p:txBody>
      </p:sp>
      <p:sp>
        <p:nvSpPr>
          <p:cNvPr id="6" name="TextBox 5">
            <a:extLst xmlns:a="http://schemas.openxmlformats.org/drawingml/2006/main">
              <a:ext uri="{FF2B5EF4-FFF2-40B4-BE49-F238E27FC236}">
                <a16:creationId xmlns:a16="http://schemas.microsoft.com/office/drawing/2014/main" id="{8AE9135C-A707-4837-B692-543FA33F3322}"/>
              </a:ext>
            </a:extLst>
          </p:cNvPr>
          <p:cNvSpPr>
            <a:spLocks xmlns:a="http://schemas.openxmlformats.org/drawingml/2006/main" noGrp="1"/>
          </p:cNvSpPr>
          <p:nvPr/>
        </p:nvSpPr>
        <p:spPr>
          <a:xfrm xmlns:a="http://schemas.openxmlformats.org/drawingml/2006/main">
            <a:off x="685800" y="4440000"/>
            <a:ext cx="7223760" cy="4846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spcAft>
                <a:spcPts val="0"/>
              </a:spcAft>
              <a:buNone/>
            </a:pPr>
            <a:r>
              <a:rPr sz="3000" b="0">
                <a:solidFill>
                  <a:srgbClr val="FFFFFF"/>
                </a:solidFill>
                <a:latin typeface="Arial"/>
                <a:ea typeface="Arial"/>
                <a:cs typeface="Arial"/>
              </a:rPr>
              <a:t>GRASP designs the work. The log keeps commitments visible.</a:t>
            </a:r>
          </a:p>
        </p:txBody>
      </p:sp>
      <p:sp>
        <p:nvSpPr>
          <p:cNvPr id="7" name="TextBox 6">
            <a:extLst xmlns:a="http://schemas.openxmlformats.org/drawingml/2006/main">
              <a:ext uri="{FF2B5EF4-FFF2-40B4-BE49-F238E27FC236}">
                <a16:creationId xmlns:a16="http://schemas.microsoft.com/office/drawing/2014/main" id="{8EBB44D8-88D7-4628-A76A-80C8640C1556}"/>
              </a:ext>
            </a:extLst>
          </p:cNvPr>
          <p:cNvSpPr>
            <a:spLocks xmlns:a="http://schemas.openxmlformats.org/drawingml/2006/main" noGrp="1"/>
          </p:cNvSpPr>
          <p:nvPr/>
        </p:nvSpPr>
        <p:spPr>
          <a:xfrm xmlns:a="http://schemas.openxmlformats.org/drawingml/2006/main">
            <a:off x="685800" y="1300000"/>
            <a:ext cx="8595360" cy="23774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spcAft>
                <a:spcPts val="0"/>
              </a:spcAft>
              <a:buNone/>
            </a:pPr>
            <a:r>
              <a:rPr sz="1100" b="1">
                <a:solidFill>
                  <a:srgbClr val="78B96B"/>
                </a:solidFill>
                <a:latin typeface="Arial"/>
                <a:ea typeface="Arial"/>
                <a:cs typeface="Arial"/>
              </a:rPr>
              <a:t>FRIDAY, OCTOBER 2, 2026  /  10 A.M. PT / 1 P.M. ET</a:t>
            </a:r>
          </a:p>
        </p:txBody>
      </p:sp>
      <p:sp>
        <p:nvSpPr>
          <p:cNvPr id="12" name="">
            <a:extLst xmlns:a="http://schemas.openxmlformats.org/drawingml/2006/main">
              <a:ext uri="{FF2B5EF4-FFF2-40B4-BE49-F238E27FC236}">
                <a16:creationId xmlns:a16="http://schemas.microsoft.com/office/drawing/2014/main" id="{10A274C3-D3A5-48D8-8983-2BEE161A0BCB}"/>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13" name="">
            <a:extLst xmlns:a="http://schemas.openxmlformats.org/drawingml/2006/main">
              <a:ext uri="{FF2B5EF4-FFF2-40B4-BE49-F238E27FC236}">
                <a16:creationId xmlns:a16="http://schemas.microsoft.com/office/drawing/2014/main" id="{BCFB72B2-FDB2-4777-B834-884DB4CFDCB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52AE1D5E-18D5-483C-A124-4EE0A2106E2E}"/>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3" name="Hawksmoor navy logo"/>
          <p:cNvPicPr>
            <a:picLocks xmlns:a="http://schemas.openxmlformats.org/drawingml/2006/main" noChangeAspect="1"/>
          </p:cNvPicPr>
          <p:nvPr/>
        </p:nvPicPr>
        <p:blipFill>
          <a:blip xmlns:r="http://schemas.openxmlformats.org/officeDocument/2006/relationships" xmlns:a="http://schemas.openxmlformats.org/drawingml/2006/main" r:embed="R78ef3564e741414f"/>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B8B8ACD7-1416-4D30-B3E5-3494C68AF266}"/>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AD53A8C2-802C-4952-BC1A-E5E6484EE1E1}"/>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01</a:t>
            </a:r>
          </a:p>
        </p:txBody>
      </p:sp>
      <p:pic>
        <p:nvPicPr>
          <p:cNvPr id="10016" name="Picture 10003"/>
          <p:cNvPicPr>
            <a:picLocks xmlns:a="http://schemas.openxmlformats.org/drawingml/2006/main" noChangeAspect="1"/>
          </p:cNvPicPr>
          <p:nvPr/>
        </p:nvPicPr>
        <p:blipFill>
          <a:blip xmlns:r="http://schemas.openxmlformats.org/officeDocument/2006/relationships" xmlns:a="http://schemas.openxmlformats.org/drawingml/2006/main" r:embed="R78ef3564e741414f"/>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22832669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12ABD1DC-09FE-4924-836C-522D9B0343CC}"/>
              </a:ext>
            </a:extLst>
          </p:cNvPr>
          <p:cNvSpPr>
            <a:spLocks xmlns:a="http://schemas.openxmlformats.org/drawingml/2006/main" noGrp="1"/>
          </p:cNvSpPr>
          <p:nvPr/>
        </p:nvSpPr>
        <p:spPr>
          <a:xfrm xmlns:a="http://schemas.openxmlformats.org/drawingml/2006/main">
            <a:off x="762000" y="571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1">
                <a:solidFill>
                  <a:srgbClr val="0F1D38"/>
                </a:solidFill>
                <a:latin typeface="Arial"/>
                <a:ea typeface="Arial"/>
                <a:cs typeface="Arial"/>
              </a:defRPr>
            </a:pPr>
            <a:r>
              <a:rPr sz="1275" b="1">
                <a:solidFill>
                  <a:srgbClr val="0F1D38"/>
                </a:solidFill>
                <a:latin typeface="Arial"/>
                <a:ea typeface="Arial"/>
                <a:cs typeface="Arial"/>
              </a:rPr>
              <a:t>OCTOBER 2  /  SESSION PATH</a:t>
            </a:r>
          </a:p>
        </p:txBody>
      </p:sp>
      <p:sp>
        <p:nvSpPr>
          <p:cNvPr id="2" name="">
            <a:extLst xmlns:a="http://schemas.openxmlformats.org/drawingml/2006/main">
              <a:ext uri="{FF2B5EF4-FFF2-40B4-BE49-F238E27FC236}">
                <a16:creationId xmlns:a16="http://schemas.microsoft.com/office/drawing/2014/main" id="{790F2B5A-F5D4-4768-9671-FA60A887ABC6}"/>
              </a:ext>
            </a:extLst>
          </p:cNvPr>
          <p:cNvSpPr>
            <a:spLocks xmlns:a="http://schemas.openxmlformats.org/drawingml/2006/main" noGrp="1"/>
          </p:cNvSpPr>
          <p:nvPr/>
        </p:nvSpPr>
        <p:spPr>
          <a:xfrm xmlns:a="http://schemas.openxmlformats.org/drawingml/2006/main">
            <a:off x="762000" y="1238250"/>
            <a:ext cx="9525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950" b="0">
                <a:solidFill>
                  <a:srgbClr val="0F1D38"/>
                </a:solidFill>
                <a:latin typeface="Lora"/>
                <a:ea typeface="Lora"/>
                <a:cs typeface="Lora"/>
              </a:defRPr>
            </a:pPr>
            <a:r>
              <a:rPr sz="4950" b="0">
                <a:solidFill>
                  <a:srgbClr val="0F1D38"/>
                </a:solidFill>
                <a:latin typeface="Lora"/>
                <a:ea typeface="Lora"/>
                <a:cs typeface="Lora"/>
              </a:rPr>
              <a:t>Today’s plan</a:t>
            </a:r>
          </a:p>
        </p:txBody>
      </p:sp>
      <p:sp>
        <p:nvSpPr>
          <p:cNvPr id="3" name="">
            <a:extLst xmlns:a="http://schemas.openxmlformats.org/drawingml/2006/main">
              <a:ext uri="{FF2B5EF4-FFF2-40B4-BE49-F238E27FC236}">
                <a16:creationId xmlns:a16="http://schemas.microsoft.com/office/drawing/2014/main" id="{EA1C6FC2-B5C8-4220-96B1-AC22FD9F5C1D}"/>
              </a:ext>
            </a:extLst>
          </p:cNvPr>
          <p:cNvSpPr>
            <a:spLocks xmlns:a="http://schemas.openxmlformats.org/drawingml/2006/main" noGrp="1"/>
          </p:cNvSpPr>
          <p:nvPr/>
        </p:nvSpPr>
        <p:spPr>
          <a:xfrm xmlns:a="http://schemas.openxmlformats.org/drawingml/2006/main">
            <a:off x="790575" y="252412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D82C8350-5979-4F32-9230-A4FD8A465D7F}"/>
              </a:ext>
            </a:extLst>
          </p:cNvPr>
          <p:cNvSpPr>
            <a:spLocks xmlns:a="http://schemas.openxmlformats.org/drawingml/2006/main" noGrp="1"/>
          </p:cNvSpPr>
          <p:nvPr/>
        </p:nvSpPr>
        <p:spPr>
          <a:xfrm xmlns:a="http://schemas.openxmlformats.org/drawingml/2006/main">
            <a:off x="2476500" y="252412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Context for the build</a:t>
            </a:r>
          </a:p>
        </p:txBody>
      </p:sp>
      <p:sp>
        <p:nvSpPr>
          <p:cNvPr id="5" name="">
            <a:extLst xmlns:a="http://schemas.openxmlformats.org/drawingml/2006/main">
              <a:ext uri="{FF2B5EF4-FFF2-40B4-BE49-F238E27FC236}">
                <a16:creationId xmlns:a16="http://schemas.microsoft.com/office/drawing/2014/main" id="{325C2D9E-0C8F-42FF-91FC-758E03418AC9}"/>
              </a:ext>
            </a:extLst>
          </p:cNvPr>
          <p:cNvSpPr>
            <a:spLocks xmlns:a="http://schemas.openxmlformats.org/drawingml/2006/main" noGrp="1"/>
          </p:cNvSpPr>
          <p:nvPr/>
        </p:nvSpPr>
        <p:spPr>
          <a:xfrm xmlns:a="http://schemas.openxmlformats.org/drawingml/2006/main">
            <a:off x="790575" y="299085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777AE0A5-B28C-4091-9B9F-87FABABAB970}"/>
              </a:ext>
            </a:extLst>
          </p:cNvPr>
          <p:cNvSpPr>
            <a:spLocks xmlns:a="http://schemas.openxmlformats.org/drawingml/2006/main" noGrp="1"/>
          </p:cNvSpPr>
          <p:nvPr/>
        </p:nvSpPr>
        <p:spPr>
          <a:xfrm xmlns:a="http://schemas.openxmlformats.org/drawingml/2006/main">
            <a:off x="2476500" y="2990850"/>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What a Chief of Staff owns</a:t>
            </a:r>
          </a:p>
        </p:txBody>
      </p:sp>
      <p:sp>
        <p:nvSpPr>
          <p:cNvPr id="7" name="">
            <a:extLst xmlns:a="http://schemas.openxmlformats.org/drawingml/2006/main">
              <a:ext uri="{FF2B5EF4-FFF2-40B4-BE49-F238E27FC236}">
                <a16:creationId xmlns:a16="http://schemas.microsoft.com/office/drawing/2014/main" id="{49B43FD3-084F-4F7C-8AB0-4596C68834F5}"/>
              </a:ext>
            </a:extLst>
          </p:cNvPr>
          <p:cNvSpPr>
            <a:spLocks xmlns:a="http://schemas.openxmlformats.org/drawingml/2006/main" noGrp="1"/>
          </p:cNvSpPr>
          <p:nvPr/>
        </p:nvSpPr>
        <p:spPr>
          <a:xfrm xmlns:a="http://schemas.openxmlformats.org/drawingml/2006/main">
            <a:off x="790575" y="345757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1A294EC8-C498-40A0-9D96-5929ED744FF3}"/>
              </a:ext>
            </a:extLst>
          </p:cNvPr>
          <p:cNvSpPr>
            <a:spLocks xmlns:a="http://schemas.openxmlformats.org/drawingml/2006/main" noGrp="1"/>
          </p:cNvSpPr>
          <p:nvPr/>
        </p:nvSpPr>
        <p:spPr>
          <a:xfrm xmlns:a="http://schemas.openxmlformats.org/drawingml/2006/main">
            <a:off x="2476500" y="345757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Build with GRASP</a:t>
            </a:r>
          </a:p>
        </p:txBody>
      </p:sp>
      <p:sp>
        <p:nvSpPr>
          <p:cNvPr id="9" name="">
            <a:extLst xmlns:a="http://schemas.openxmlformats.org/drawingml/2006/main">
              <a:ext uri="{FF2B5EF4-FFF2-40B4-BE49-F238E27FC236}">
                <a16:creationId xmlns:a16="http://schemas.microsoft.com/office/drawing/2014/main" id="{7580CB75-B391-413B-BC6B-1F782B834756}"/>
              </a:ext>
            </a:extLst>
          </p:cNvPr>
          <p:cNvSpPr>
            <a:spLocks xmlns:a="http://schemas.openxmlformats.org/drawingml/2006/main" noGrp="1"/>
          </p:cNvSpPr>
          <p:nvPr/>
        </p:nvSpPr>
        <p:spPr>
          <a:xfrm xmlns:a="http://schemas.openxmlformats.org/drawingml/2006/main">
            <a:off x="790575" y="392430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04</a:t>
            </a:r>
          </a:p>
        </p:txBody>
      </p:sp>
      <p:sp>
        <p:nvSpPr>
          <p:cNvPr id="10" name="">
            <a:extLst xmlns:a="http://schemas.openxmlformats.org/drawingml/2006/main">
              <a:ext uri="{FF2B5EF4-FFF2-40B4-BE49-F238E27FC236}">
                <a16:creationId xmlns:a16="http://schemas.microsoft.com/office/drawing/2014/main" id="{B458981C-D66E-4CE9-B0D5-351FB78361DB}"/>
              </a:ext>
            </a:extLst>
          </p:cNvPr>
          <p:cNvSpPr>
            <a:spLocks xmlns:a="http://schemas.openxmlformats.org/drawingml/2006/main" noGrp="1"/>
          </p:cNvSpPr>
          <p:nvPr/>
        </p:nvSpPr>
        <p:spPr>
          <a:xfrm xmlns:a="http://schemas.openxmlformats.org/drawingml/2006/main">
            <a:off x="2476500" y="3924300"/>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Meet Hobson and test a changing day</a:t>
            </a:r>
          </a:p>
        </p:txBody>
      </p:sp>
      <p:sp>
        <p:nvSpPr>
          <p:cNvPr id="11" name="">
            <a:extLst xmlns:a="http://schemas.openxmlformats.org/drawingml/2006/main">
              <a:ext uri="{FF2B5EF4-FFF2-40B4-BE49-F238E27FC236}">
                <a16:creationId xmlns:a16="http://schemas.microsoft.com/office/drawing/2014/main" id="{6F26C352-E96B-43E1-B832-F314B24ABAFB}"/>
              </a:ext>
            </a:extLst>
          </p:cNvPr>
          <p:cNvSpPr>
            <a:spLocks xmlns:a="http://schemas.openxmlformats.org/drawingml/2006/main" noGrp="1"/>
          </p:cNvSpPr>
          <p:nvPr/>
        </p:nvSpPr>
        <p:spPr>
          <a:xfrm xmlns:a="http://schemas.openxmlformats.org/drawingml/2006/main">
            <a:off x="790575" y="439102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05</a:t>
            </a:r>
          </a:p>
        </p:txBody>
      </p:sp>
      <p:sp>
        <p:nvSpPr>
          <p:cNvPr id="12" name="">
            <a:extLst xmlns:a="http://schemas.openxmlformats.org/drawingml/2006/main">
              <a:ext uri="{FF2B5EF4-FFF2-40B4-BE49-F238E27FC236}">
                <a16:creationId xmlns:a16="http://schemas.microsoft.com/office/drawing/2014/main" id="{194CC4B3-276B-4C6B-BF77-90447C562724}"/>
              </a:ext>
            </a:extLst>
          </p:cNvPr>
          <p:cNvSpPr>
            <a:spLocks xmlns:a="http://schemas.openxmlformats.org/drawingml/2006/main" noGrp="1"/>
          </p:cNvSpPr>
          <p:nvPr/>
        </p:nvSpPr>
        <p:spPr>
          <a:xfrm xmlns:a="http://schemas.openxmlformats.org/drawingml/2006/main">
            <a:off x="2476500" y="439102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Use one system across AI platforms</a:t>
            </a:r>
          </a:p>
        </p:txBody>
      </p:sp>
      <p:sp>
        <p:nvSpPr>
          <p:cNvPr id="13" name="">
            <a:extLst xmlns:a="http://schemas.openxmlformats.org/drawingml/2006/main">
              <a:ext uri="{FF2B5EF4-FFF2-40B4-BE49-F238E27FC236}">
                <a16:creationId xmlns:a16="http://schemas.microsoft.com/office/drawing/2014/main" id="{02DF2C92-0FCE-46AE-9B96-B6641B8976AD}"/>
              </a:ext>
            </a:extLst>
          </p:cNvPr>
          <p:cNvSpPr>
            <a:spLocks xmlns:a="http://schemas.openxmlformats.org/drawingml/2006/main" noGrp="1"/>
          </p:cNvSpPr>
          <p:nvPr/>
        </p:nvSpPr>
        <p:spPr>
          <a:xfrm xmlns:a="http://schemas.openxmlformats.org/drawingml/2006/main">
            <a:off x="790575" y="4857750"/>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06</a:t>
            </a:r>
          </a:p>
        </p:txBody>
      </p:sp>
      <p:sp>
        <p:nvSpPr>
          <p:cNvPr id="14" name="">
            <a:extLst xmlns:a="http://schemas.openxmlformats.org/drawingml/2006/main">
              <a:ext uri="{FF2B5EF4-FFF2-40B4-BE49-F238E27FC236}">
                <a16:creationId xmlns:a16="http://schemas.microsoft.com/office/drawing/2014/main" id="{69B4313D-3C48-433A-872B-B348050D90D8}"/>
              </a:ext>
            </a:extLst>
          </p:cNvPr>
          <p:cNvSpPr>
            <a:spLocks xmlns:a="http://schemas.openxmlformats.org/drawingml/2006/main" noGrp="1"/>
          </p:cNvSpPr>
          <p:nvPr/>
        </p:nvSpPr>
        <p:spPr>
          <a:xfrm xmlns:a="http://schemas.openxmlformats.org/drawingml/2006/main">
            <a:off x="2476500" y="4857750"/>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Save the log and resume tomorrow</a:t>
            </a:r>
          </a:p>
        </p:txBody>
      </p:sp>
      <p:sp>
        <p:nvSpPr>
          <p:cNvPr id="15" name="">
            <a:extLst xmlns:a="http://schemas.openxmlformats.org/drawingml/2006/main">
              <a:ext uri="{FF2B5EF4-FFF2-40B4-BE49-F238E27FC236}">
                <a16:creationId xmlns:a16="http://schemas.microsoft.com/office/drawing/2014/main" id="{98257A22-8326-42C8-A0F5-C9A9936807C4}"/>
              </a:ext>
            </a:extLst>
          </p:cNvPr>
          <p:cNvSpPr>
            <a:spLocks xmlns:a="http://schemas.openxmlformats.org/drawingml/2006/main" noGrp="1"/>
          </p:cNvSpPr>
          <p:nvPr/>
        </p:nvSpPr>
        <p:spPr>
          <a:xfrm xmlns:a="http://schemas.openxmlformats.org/drawingml/2006/main">
            <a:off x="790575" y="5324475"/>
            <a:ext cx="133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1">
                <a:solidFill>
                  <a:srgbClr val="0F1D38"/>
                </a:solidFill>
                <a:latin typeface="Arial"/>
                <a:ea typeface="Arial"/>
                <a:cs typeface="Arial"/>
              </a:defRPr>
            </a:pPr>
            <a:r>
              <a:rPr sz="1875" b="1">
                <a:solidFill>
                  <a:srgbClr val="0F1D38"/>
                </a:solidFill>
                <a:latin typeface="Arial"/>
                <a:ea typeface="Arial"/>
                <a:cs typeface="Arial"/>
              </a:rPr>
              <a:t>07</a:t>
            </a:r>
          </a:p>
        </p:txBody>
      </p:sp>
      <p:sp>
        <p:nvSpPr>
          <p:cNvPr id="16" name="">
            <a:extLst xmlns:a="http://schemas.openxmlformats.org/drawingml/2006/main">
              <a:ext uri="{FF2B5EF4-FFF2-40B4-BE49-F238E27FC236}">
                <a16:creationId xmlns:a16="http://schemas.microsoft.com/office/drawing/2014/main" id="{EEB852D3-1DD7-4BF9-9FB9-D737260E00D2}"/>
              </a:ext>
            </a:extLst>
          </p:cNvPr>
          <p:cNvSpPr>
            <a:spLocks xmlns:a="http://schemas.openxmlformats.org/drawingml/2006/main" noGrp="1"/>
          </p:cNvSpPr>
          <p:nvPr/>
        </p:nvSpPr>
        <p:spPr>
          <a:xfrm xmlns:a="http://schemas.openxmlformats.org/drawingml/2006/main">
            <a:off x="2476500" y="5324475"/>
            <a:ext cx="8572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0F1D38"/>
                </a:solidFill>
                <a:latin typeface="Arial"/>
                <a:ea typeface="Arial"/>
                <a:cs typeface="Arial"/>
              </a:defRPr>
            </a:pPr>
            <a:r>
              <a:rPr sz="2175" b="0">
                <a:solidFill>
                  <a:srgbClr val="0F1D38"/>
                </a:solidFill>
                <a:latin typeface="Arial"/>
                <a:ea typeface="Arial"/>
                <a:cs typeface="Arial"/>
              </a:rPr>
              <a:t>Gets / October 15: Agent Chains</a:t>
            </a:r>
          </a:p>
        </p:txBody>
      </p:sp>
      <p:sp>
        <p:nvSpPr>
          <p:cNvPr id="18" name="">
            <a:extLst xmlns:a="http://schemas.openxmlformats.org/drawingml/2006/main">
              <a:ext uri="{FF2B5EF4-FFF2-40B4-BE49-F238E27FC236}">
                <a16:creationId xmlns:a16="http://schemas.microsoft.com/office/drawing/2014/main" id="{62332DF4-35EE-42CF-B64F-85A0709908E5}"/>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9" name="">
            <a:extLst xmlns:a="http://schemas.openxmlformats.org/drawingml/2006/main">
              <a:ext uri="{FF2B5EF4-FFF2-40B4-BE49-F238E27FC236}">
                <a16:creationId xmlns:a16="http://schemas.microsoft.com/office/drawing/2014/main" id="{AECD58E5-6D52-4446-94FB-6AEF2E6A3F09}"/>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CFF6F6AD-AB04-41A4-AE5B-9C6D18D1F155}"/>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5" name="Hawksmoor navy logo"/>
          <p:cNvPicPr>
            <a:picLocks xmlns:a="http://schemas.openxmlformats.org/drawingml/2006/main" noChangeAspect="1"/>
          </p:cNvPicPr>
          <p:nvPr/>
        </p:nvPicPr>
        <p:blipFill>
          <a:blip xmlns:r="http://schemas.openxmlformats.org/officeDocument/2006/relationships" xmlns:a="http://schemas.openxmlformats.org/drawingml/2006/main" r:embed="R81ccd9ceb16b44b8"/>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D6061FE2-1175-4DEE-A0CF-080425C48A88}"/>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AEB1B5D4-93B5-4B9C-988C-A2DC23652294}"/>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02</a:t>
            </a:r>
          </a:p>
        </p:txBody>
      </p:sp>
      <p:pic>
        <p:nvPicPr>
          <p:cNvPr id="10028" name="Picture 10003"/>
          <p:cNvPicPr>
            <a:picLocks xmlns:a="http://schemas.openxmlformats.org/drawingml/2006/main" noChangeAspect="1"/>
          </p:cNvPicPr>
          <p:nvPr/>
        </p:nvPicPr>
        <p:blipFill>
          <a:blip xmlns:r="http://schemas.openxmlformats.org/officeDocument/2006/relationships" xmlns:a="http://schemas.openxmlformats.org/drawingml/2006/main" r:embed="Rbd039901452e4a89"/>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83117799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TODAY’S SESSION  /  RECORDING + DOWNLOADS</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guides are ready to use</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RECORDING</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This week is recorded</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We usually do not record. We are recording this session because of the requests.</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BUILD YOUR OWN</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hlinkClick xmlns:r="http://schemas.openxmlformats.org/officeDocument/2006/relationships" r:id="Rb870e51a5cbe4e1c"/>
              </a:rPr>
              <a:t>Download the build guide</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Step-by-step setup for an ongoing Chief of Staff across the responsibilities you choose.</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FOLLOW THE DEMO</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hlinkClick xmlns:r="http://schemas.openxmlformats.org/officeDocument/2006/relationships" r:id="Rd6649db016e9468e"/>
              </a:rPr>
              <a:t>Download the Hobson guide</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Exact prompts, fictional source material, and Lara’s presenter talk track.</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hlinkClick xmlns:r="http://schemas.openxmlformats.org/officeDocument/2006/relationships" r:id="R64ff48ed65424a06"/>
              </a:rPr>
              <a:t>Both guides and this deck are in this week’s Field Notes.</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9e57b3fa262f4da7"/>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03</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2fec788454f7406d"/>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4.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016F0AC-D374-42A0-97D3-3B3D26ABF59B}"/>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78B96B"/>
                </a:solidFill>
                <a:latin typeface="Arial"/>
                <a:ea typeface="Arial"/>
                <a:cs typeface="Arial"/>
              </a:defRPr>
            </a:pPr>
            <a:r>
              <a:rPr sz="1350" b="1">
                <a:solidFill>
                  <a:srgbClr val="78B96B"/>
                </a:solidFill>
                <a:latin typeface="Arial"/>
                <a:ea typeface="Arial"/>
                <a:cs typeface="Arial"/>
              </a:rPr>
              <a:t>01  /  CONTEXT FOR THE BUILD</a:t>
            </a:r>
          </a:p>
        </p:txBody>
      </p:sp>
      <p:sp>
        <p:nvSpPr>
          <p:cNvPr id="2" name="">
            <a:extLst xmlns:a="http://schemas.openxmlformats.org/drawingml/2006/main">
              <a:ext uri="{FF2B5EF4-FFF2-40B4-BE49-F238E27FC236}">
                <a16:creationId xmlns:a16="http://schemas.microsoft.com/office/drawing/2014/main" id="{78EF9EA1-7D36-4E8F-AFB4-E109038F890C}"/>
              </a:ext>
            </a:extLst>
          </p:cNvPr>
          <p:cNvSpPr>
            <a:spLocks xmlns:a="http://schemas.openxmlformats.org/drawingml/2006/main" noGrp="1"/>
          </p:cNvSpPr>
          <p:nvPr/>
        </p:nvSpPr>
        <p:spPr>
          <a:xfrm xmlns:a="http://schemas.openxmlformats.org/drawingml/2006/main">
            <a:off x="742950" y="2047875"/>
            <a:ext cx="104775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5700" b="0">
                <a:solidFill>
                  <a:srgbClr val="FFFFFF"/>
                </a:solidFill>
                <a:latin typeface="Lora"/>
                <a:ea typeface="Lora"/>
                <a:cs typeface="Lora"/>
              </a:defRPr>
            </a:pPr>
            <a:r>
              <a:rPr sz="5700" b="0">
                <a:solidFill>
                  <a:srgbClr val="FFFFFF"/>
                </a:solidFill>
                <a:latin typeface="Lora"/>
                <a:ea typeface="Lora"/>
                <a:cs typeface="Lora"/>
              </a:rPr>
              <a:t>AI is moving from answers toward delegated work</a:t>
            </a:r>
          </a:p>
        </p:txBody>
      </p:sp>
      <p:sp>
        <p:nvSpPr>
          <p:cNvPr id="3" name="">
            <a:extLst xmlns:a="http://schemas.openxmlformats.org/drawingml/2006/main">
              <a:ext uri="{FF2B5EF4-FFF2-40B4-BE49-F238E27FC236}">
                <a16:creationId xmlns:a16="http://schemas.microsoft.com/office/drawing/2014/main" id="{7C2F91F1-AFBF-4B88-859B-C0BB2F7A53D0}"/>
              </a:ext>
            </a:extLst>
          </p:cNvPr>
          <p:cNvSpPr>
            <a:spLocks xmlns:a="http://schemas.openxmlformats.org/drawingml/2006/main" noGrp="1"/>
          </p:cNvSpPr>
          <p:nvPr/>
        </p:nvSpPr>
        <p:spPr>
          <a:xfrm xmlns:a="http://schemas.openxmlformats.org/drawingml/2006/main">
            <a:off x="781050" y="4819650"/>
            <a:ext cx="10001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The opportunity is portability. The challenge is keeping sources, owners, and approvals attached.</a:t>
            </a:r>
          </a:p>
        </p:txBody>
      </p:sp>
      <p:sp>
        <p:nvSpPr>
          <p:cNvPr id="5" name="">
            <a:extLst xmlns:a="http://schemas.openxmlformats.org/drawingml/2006/main">
              <a:ext uri="{FF2B5EF4-FFF2-40B4-BE49-F238E27FC236}">
                <a16:creationId xmlns:a16="http://schemas.microsoft.com/office/drawing/2014/main" id="{BC4A7640-6BFC-47B1-87DA-20CD454195B8}"/>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3F4BF97D-C1B2-45B1-A646-43E9A58EBF6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31761269-85E9-424D-A229-FF08EB7D3E87}"/>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2" name="Hawksmoor navy logo"/>
          <p:cNvPicPr>
            <a:picLocks xmlns:a="http://schemas.openxmlformats.org/drawingml/2006/main" noChangeAspect="1"/>
          </p:cNvPicPr>
          <p:nvPr/>
        </p:nvPicPr>
        <p:blipFill>
          <a:blip xmlns:r="http://schemas.openxmlformats.org/officeDocument/2006/relationships" xmlns:a="http://schemas.openxmlformats.org/drawingml/2006/main" r:embed="R64807fe7d10843f9"/>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1DEEB372-8847-4043-9C06-B933399A265E}"/>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AD8D5775-DC79-4CBF-8514-509C4A03CC55}"/>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04</a:t>
            </a:r>
          </a:p>
        </p:txBody>
      </p:sp>
      <p:pic>
        <p:nvPicPr>
          <p:cNvPr id="10015" name="Picture 10003"/>
          <p:cNvPicPr>
            <a:picLocks xmlns:a="http://schemas.openxmlformats.org/drawingml/2006/main" noChangeAspect="1"/>
          </p:cNvPicPr>
          <p:nvPr/>
        </p:nvPicPr>
        <p:blipFill>
          <a:blip xmlns:r="http://schemas.openxmlformats.org/officeDocument/2006/relationships" xmlns:a="http://schemas.openxmlformats.org/drawingml/2006/main" r:embed="R6c1cd5ea915e4437"/>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34483244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A9D3838-CF40-471A-AD2C-3F9BBD3796B5}"/>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AI THIS WEEK  /  CHECKED OCTOBER 2</a:t>
            </a:r>
          </a:p>
        </p:txBody>
      </p:sp>
      <p:sp>
        <p:nvSpPr>
          <p:cNvPr id="2" name="">
            <a:extLst xmlns:a="http://schemas.openxmlformats.org/drawingml/2006/main">
              <a:ext uri="{FF2B5EF4-FFF2-40B4-BE49-F238E27FC236}">
                <a16:creationId xmlns:a16="http://schemas.microsoft.com/office/drawing/2014/main" id="{4E5FA811-5C16-406D-96DA-85E25789EF7B}"/>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New capabilities change the setup choices</a:t>
            </a:r>
          </a:p>
        </p:txBody>
      </p:sp>
      <p:sp>
        <p:nvSpPr>
          <p:cNvPr id="4" name="">
            <a:extLst xmlns:a="http://schemas.openxmlformats.org/drawingml/2006/main">
              <a:ext uri="{FF2B5EF4-FFF2-40B4-BE49-F238E27FC236}">
                <a16:creationId xmlns:a16="http://schemas.microsoft.com/office/drawing/2014/main" id="{CBC046E2-9F02-485D-BDED-0395D2BB9044}"/>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OPENAI  /  SEP 29</a:t>
            </a:r>
          </a:p>
        </p:txBody>
      </p:sp>
      <p:sp>
        <p:nvSpPr>
          <p:cNvPr id="5" name="">
            <a:extLst xmlns:a="http://schemas.openxmlformats.org/drawingml/2006/main">
              <a:ext uri="{FF2B5EF4-FFF2-40B4-BE49-F238E27FC236}">
                <a16:creationId xmlns:a16="http://schemas.microsoft.com/office/drawing/2014/main" id="{393C3291-626B-49D3-B63C-1906A7A29307}"/>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hlinkClick xmlns:r="http://schemas.openxmlformats.org/officeDocument/2006/relationships" r:id="Re83ee449ab3c4363"/>
              </a:rPr>
              <a:t>GPT-6.1 Sol</a:t>
            </a:r>
          </a:p>
        </p:txBody>
      </p:sp>
      <p:sp>
        <p:nvSpPr>
          <p:cNvPr id="6" name="">
            <a:extLst xmlns:a="http://schemas.openxmlformats.org/drawingml/2006/main">
              <a:ext uri="{FF2B5EF4-FFF2-40B4-BE49-F238E27FC236}">
                <a16:creationId xmlns:a16="http://schemas.microsoft.com/office/drawing/2014/main" id="{513CDFE6-599F-4B73-8A04-BB4E037553CE}"/>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OpenAI targets professional work at lower cost than Astra. Test the correction effort on your own brief.</a:t>
            </a:r>
          </a:p>
        </p:txBody>
      </p:sp>
      <p:sp>
        <p:nvSpPr>
          <p:cNvPr id="7" name="">
            <a:extLst xmlns:a="http://schemas.openxmlformats.org/drawingml/2006/main">
              <a:ext uri="{FF2B5EF4-FFF2-40B4-BE49-F238E27FC236}">
                <a16:creationId xmlns:a16="http://schemas.microsoft.com/office/drawing/2014/main" id="{2C5B4EA2-0583-4DA4-9429-652AF89B4C39}"/>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OPENAI  /  SEP 29</a:t>
            </a:r>
          </a:p>
        </p:txBody>
      </p:sp>
      <p:sp>
        <p:nvSpPr>
          <p:cNvPr id="8" name="">
            <a:extLst xmlns:a="http://schemas.openxmlformats.org/drawingml/2006/main">
              <a:ext uri="{FF2B5EF4-FFF2-40B4-BE49-F238E27FC236}">
                <a16:creationId xmlns:a16="http://schemas.microsoft.com/office/drawing/2014/main" id="{9FC6C3DD-F24F-4D92-8315-D76C644FC8D4}"/>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hlinkClick xmlns:r="http://schemas.openxmlformats.org/officeDocument/2006/relationships" r:id="R42df1e04b5a948c5"/>
              </a:rPr>
              <a:t>Dots for ongoing work</a:t>
            </a:r>
          </a:p>
        </p:txBody>
      </p:sp>
      <p:sp>
        <p:nvSpPr>
          <p:cNvPr id="9" name="">
            <a:extLst xmlns:a="http://schemas.openxmlformats.org/drawingml/2006/main">
              <a:ext uri="{FF2B5EF4-FFF2-40B4-BE49-F238E27FC236}">
                <a16:creationId xmlns:a16="http://schemas.microsoft.com/office/drawing/2014/main" id="{6BC67F59-EE22-463B-BCEE-8B8D4E3844B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Agents can pursue goals across connected apps. Eligible plans and configured access determine who can use them.</a:t>
            </a:r>
          </a:p>
        </p:txBody>
      </p:sp>
      <p:sp>
        <p:nvSpPr>
          <p:cNvPr id="10" name="">
            <a:extLst xmlns:a="http://schemas.openxmlformats.org/drawingml/2006/main">
              <a:ext uri="{FF2B5EF4-FFF2-40B4-BE49-F238E27FC236}">
                <a16:creationId xmlns:a16="http://schemas.microsoft.com/office/drawing/2014/main" id="{7A1DB12F-5B12-40CD-8FC4-6C18A9E7F43A}"/>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GOOGLE  /  SEP 30</a:t>
            </a:r>
          </a:p>
        </p:txBody>
      </p:sp>
      <p:sp>
        <p:nvSpPr>
          <p:cNvPr id="11" name="">
            <a:extLst xmlns:a="http://schemas.openxmlformats.org/drawingml/2006/main">
              <a:ext uri="{FF2B5EF4-FFF2-40B4-BE49-F238E27FC236}">
                <a16:creationId xmlns:a16="http://schemas.microsoft.com/office/drawing/2014/main" id="{0CAD8683-7FE7-4956-8AD5-368053EBE889}"/>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hlinkClick xmlns:r="http://schemas.openxmlformats.org/officeDocument/2006/relationships" r:id="R3a8c849bf4434c4e"/>
              </a:rPr>
              <a:t>Gemini 4 Argon announced</a:t>
            </a:r>
          </a:p>
        </p:txBody>
      </p:sp>
      <p:sp>
        <p:nvSpPr>
          <p:cNvPr id="12" name="">
            <a:extLst xmlns:a="http://schemas.openxmlformats.org/drawingml/2006/main">
              <a:ext uri="{FF2B5EF4-FFF2-40B4-BE49-F238E27FC236}">
                <a16:creationId xmlns:a16="http://schemas.microsoft.com/office/drawing/2014/main" id="{3F6184C8-5B31-4A04-806C-C9356448640A}"/>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Google starts with trusted cyber defenders before wider release. Build today with a model your account can access.</a:t>
            </a:r>
          </a:p>
        </p:txBody>
      </p:sp>
      <p:sp>
        <p:nvSpPr>
          <p:cNvPr id="13" name="">
            <a:extLst xmlns:a="http://schemas.openxmlformats.org/drawingml/2006/main">
              <a:ext uri="{FF2B5EF4-FFF2-40B4-BE49-F238E27FC236}">
                <a16:creationId xmlns:a16="http://schemas.microsoft.com/office/drawing/2014/main" id="{F4E3A213-5B9F-41E6-A083-7F8A297A1974}"/>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A saved charter supports continuity. Background work requires a separate product capability.</a:t>
            </a:r>
          </a:p>
        </p:txBody>
      </p:sp>
      <p:sp>
        <p:nvSpPr>
          <p:cNvPr id="16" name="">
            <a:extLst xmlns:a="http://schemas.openxmlformats.org/drawingml/2006/main">
              <a:ext uri="{FF2B5EF4-FFF2-40B4-BE49-F238E27FC236}">
                <a16:creationId xmlns:a16="http://schemas.microsoft.com/office/drawing/2014/main" id="{E06441FA-9ED8-4C3A-9BD1-34BBF685DC23}"/>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EA5598EE-E2D4-488A-A6E3-32988BA94FA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2A999337-2F41-415E-A8BF-0C2B2A9CE9BC}"/>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8f42971255944c9d"/>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C7F1C1BE-D067-4AF3-B094-CE6A36A47309}"/>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B2446A1D-EA5E-4A87-93DA-BE29F8B304AC}"/>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05</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0d8c6b9c2dd148d8"/>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206375091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PODCAST CONTEXT  /  SEPTEMBER 29–OCTOBER 1</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Useful work needs a measurable result</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ROETZER  /  EP. 243</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Cost per finished task</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Reliability and efficiency matter alongside model capability.</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HUANG + KLEIN</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Human judgment remains</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The interview raises questions about safeguards and incentives.</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KAPUT  /  EP. 244</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Agents in commerce</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Alibaba.com describes sourcing workflows and task-based evaluation.</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Our demo test: a correct brief, an honest log, and a successful restart.</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3246f29e52074c30"/>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06</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52e94ad5870c461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NEWS UPDATE  /  OCTOBER 1</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AI adoption needs usable context and oversight</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BARCLAYS + CLAUDE</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Work inside the bank</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Anthropic reports wider deployment for engineering, knowledge assistance, and incoming email processing.</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CHATGPT CAMERA</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Scan a document to PDF</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The iOS rollout combines captured pages into one PDF, making paper notes easier to bring into a project.</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FOR THIS BUILD</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Sources still need review</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 connected workflow needs accurate inputs, access controls, and a person accountable for consequential actions.</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Reader notes distinguish announced features, company reports, and our interpretation.</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9ce58f3be20c40e9"/>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07</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9fbccee23cd6497f"/>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8.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F0A1D67-A30F-478F-9BB0-925F89102BEF}"/>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METHOD  /  THE CHIEF OF STAFF JOB</a:t>
            </a:r>
          </a:p>
        </p:txBody>
      </p:sp>
      <p:sp>
        <p:nvSpPr>
          <p:cNvPr id="2" name="">
            <a:extLst xmlns:a="http://schemas.openxmlformats.org/drawingml/2006/main">
              <a:ext uri="{FF2B5EF4-FFF2-40B4-BE49-F238E27FC236}">
                <a16:creationId xmlns:a16="http://schemas.microsoft.com/office/drawing/2014/main" id="{FD3361D9-1051-4CC4-9D25-AA81D806042D}"/>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A useful Chief of Staff protects attention and closes important loops</a:t>
            </a:r>
          </a:p>
        </p:txBody>
      </p:sp>
      <p:sp>
        <p:nvSpPr>
          <p:cNvPr id="4" name="">
            <a:extLst xmlns:a="http://schemas.openxmlformats.org/drawingml/2006/main">
              <a:ext uri="{FF2B5EF4-FFF2-40B4-BE49-F238E27FC236}">
                <a16:creationId xmlns:a16="http://schemas.microsoft.com/office/drawing/2014/main" id="{F9F6A7BD-DE18-4A79-851C-E4AA88FD19AE}"/>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01  /  ATTENTION</a:t>
            </a:r>
          </a:p>
        </p:txBody>
      </p:sp>
      <p:sp>
        <p:nvSpPr>
          <p:cNvPr id="5" name="">
            <a:extLst xmlns:a="http://schemas.openxmlformats.org/drawingml/2006/main">
              <a:ext uri="{FF2B5EF4-FFF2-40B4-BE49-F238E27FC236}">
                <a16:creationId xmlns:a16="http://schemas.microsoft.com/office/drawing/2014/main" id="{42C387B8-F65F-4864-9E87-2B0982C834A0}"/>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Surfaces what changed, what matters today, and what can wait.</a:t>
            </a:r>
          </a:p>
        </p:txBody>
      </p:sp>
      <p:sp>
        <p:nvSpPr>
          <p:cNvPr id="6" name="">
            <a:extLst xmlns:a="http://schemas.openxmlformats.org/drawingml/2006/main">
              <a:ext uri="{FF2B5EF4-FFF2-40B4-BE49-F238E27FC236}">
                <a16:creationId xmlns:a16="http://schemas.microsoft.com/office/drawing/2014/main" id="{B28FD505-5CC0-4BEB-9EA9-A5219E1137E1}"/>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02  /  DECISIONS</a:t>
            </a:r>
          </a:p>
        </p:txBody>
      </p:sp>
      <p:sp>
        <p:nvSpPr>
          <p:cNvPr id="7" name="">
            <a:extLst xmlns:a="http://schemas.openxmlformats.org/drawingml/2006/main">
              <a:ext uri="{FF2B5EF4-FFF2-40B4-BE49-F238E27FC236}">
                <a16:creationId xmlns:a16="http://schemas.microsoft.com/office/drawing/2014/main" id="{63629861-C7C5-476F-8747-3BA2A0C83342}"/>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Prepares source-backed choices with tradeoffs and open questions.</a:t>
            </a:r>
          </a:p>
        </p:txBody>
      </p:sp>
      <p:sp>
        <p:nvSpPr>
          <p:cNvPr id="8" name="">
            <a:extLst xmlns:a="http://schemas.openxmlformats.org/drawingml/2006/main">
              <a:ext uri="{FF2B5EF4-FFF2-40B4-BE49-F238E27FC236}">
                <a16:creationId xmlns:a16="http://schemas.microsoft.com/office/drawing/2014/main" id="{150F41CC-8D08-4D2D-9A1E-7AA8AA487F94}"/>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03  /  COMMITMENTS</a:t>
            </a:r>
          </a:p>
        </p:txBody>
      </p:sp>
      <p:sp>
        <p:nvSpPr>
          <p:cNvPr id="9" name="">
            <a:extLst xmlns:a="http://schemas.openxmlformats.org/drawingml/2006/main">
              <a:ext uri="{FF2B5EF4-FFF2-40B4-BE49-F238E27FC236}">
                <a16:creationId xmlns:a16="http://schemas.microsoft.com/office/drawing/2014/main" id="{1BA4813A-3621-4415-BCE0-90A9092FE646}"/>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Tracks owners, deadlines, blockers, next actions, and proof of completion.</a:t>
            </a:r>
          </a:p>
        </p:txBody>
      </p:sp>
      <p:sp>
        <p:nvSpPr>
          <p:cNvPr id="12" name="">
            <a:extLst xmlns:a="http://schemas.openxmlformats.org/drawingml/2006/main">
              <a:ext uri="{FF2B5EF4-FFF2-40B4-BE49-F238E27FC236}">
                <a16:creationId xmlns:a16="http://schemas.microsoft.com/office/drawing/2014/main" id="{FBECFB10-9F89-4A74-A417-8AD46B5A67FD}"/>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13" name="">
            <a:extLst xmlns:a="http://schemas.openxmlformats.org/drawingml/2006/main">
              <a:ext uri="{FF2B5EF4-FFF2-40B4-BE49-F238E27FC236}">
                <a16:creationId xmlns:a16="http://schemas.microsoft.com/office/drawing/2014/main" id="{1BFF682E-9B29-4E7F-8DAD-417DBBCB1556}"/>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9A97F172-3C14-49BD-B436-9BDFAA7E0E08}"/>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7" name="Hawksmoor navy logo"/>
          <p:cNvPicPr>
            <a:picLocks xmlns:a="http://schemas.openxmlformats.org/drawingml/2006/main" noChangeAspect="1"/>
          </p:cNvPicPr>
          <p:nvPr/>
        </p:nvPicPr>
        <p:blipFill>
          <a:blip xmlns:r="http://schemas.openxmlformats.org/officeDocument/2006/relationships" xmlns:a="http://schemas.openxmlformats.org/drawingml/2006/main" r:embed="Rda23e84fbcb84a15"/>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600040DE-4FE6-404F-998B-2B6818F982A0}"/>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B60249C2-D250-48E8-8186-7786D176D687}"/>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08</a:t>
            </a:r>
          </a:p>
        </p:txBody>
      </p:sp>
      <p:pic>
        <p:nvPicPr>
          <p:cNvPr id="10020" name="Picture 10003"/>
          <p:cNvPicPr>
            <a:picLocks xmlns:a="http://schemas.openxmlformats.org/drawingml/2006/main" noChangeAspect="1"/>
          </p:cNvPicPr>
          <p:nvPr/>
        </p:nvPicPr>
        <p:blipFill>
          <a:blip xmlns:r="http://schemas.openxmlformats.org/officeDocument/2006/relationships" xmlns:a="http://schemas.openxmlformats.org/drawingml/2006/main" r:embed="R7357f5d7aada4355"/>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31375700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CONTEXT  /  HOW THE THREE FIT TOGETHER</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Second Brain, Chief of Staff, agent chain</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KNOWLEDGE</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Second Brain</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Organizes knowledge for retrieval and use.</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COORDINATION</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Chief of Staff</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Coordinates priorities across work and the personal areas you include.</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EXECUTION</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Agent chain</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Passes a particular assignment through specialist roles.</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No separate Second Brain setup required. Start with saved goals and commitments.</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098518105701486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09</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872d5c3f564c4482"/>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BUILD  /  THE STANDING ROLE</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Chief of Staff starts with your whole remit</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SCOPE</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Work and personal life</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Choose goals, responsibilities and boundaries across the areas you include.</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CONTEXT</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One saved brief</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Record commitments, constraints, preferences and links to current sources.</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CONTINUITY</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Charter and log</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Save standing instructions and track deliverables with owners and evidence.</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Start small. Add context through daily use and a weekly review.</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344f4b2256fa4ee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10</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faf51b6f1fde463f"/>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1.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711E66B-442E-420E-BA11-FD28EA27CA02}"/>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BUILD  /  LARA’S GRASP METHOD</a:t>
            </a:r>
          </a:p>
        </p:txBody>
      </p:sp>
      <p:sp>
        <p:nvSpPr>
          <p:cNvPr id="2" name="">
            <a:extLst xmlns:a="http://schemas.openxmlformats.org/drawingml/2006/main">
              <a:ext uri="{FF2B5EF4-FFF2-40B4-BE49-F238E27FC236}">
                <a16:creationId xmlns:a16="http://schemas.microsoft.com/office/drawing/2014/main" id="{AFE3F706-CA30-4272-B35A-4EB4782A9715}"/>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Five questions make the operating logic portable</a:t>
            </a:r>
          </a:p>
        </p:txBody>
      </p:sp>
      <p:sp>
        <p:nvSpPr>
          <p:cNvPr id="4" name="">
            <a:extLst xmlns:a="http://schemas.openxmlformats.org/drawingml/2006/main">
              <a:ext uri="{FF2B5EF4-FFF2-40B4-BE49-F238E27FC236}">
                <a16:creationId xmlns:a16="http://schemas.microsoft.com/office/drawing/2014/main" id="{FCD0C3AD-8272-4431-8F6C-8E271E72987F}"/>
              </a:ext>
            </a:extLst>
          </p:cNvPr>
          <p:cNvSpPr>
            <a:spLocks xmlns:a="http://schemas.openxmlformats.org/drawingml/2006/main" noGrp="1"/>
          </p:cNvSpPr>
          <p:nvPr/>
        </p:nvSpPr>
        <p:spPr>
          <a:xfrm xmlns:a="http://schemas.openxmlformats.org/drawingml/2006/main">
            <a:off x="713232" y="1947672"/>
            <a:ext cx="1042416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1">
                <a:solidFill>
                  <a:srgbClr val="0F1D38"/>
                </a:solidFill>
                <a:latin typeface="Arial"/>
                <a:ea typeface="Arial"/>
                <a:cs typeface="Arial"/>
              </a:defRPr>
            </a:pPr>
            <a:r>
              <a:rPr sz="2200" b="1">
                <a:solidFill>
                  <a:srgbClr val="FFFFFF"/>
                </a:solidFill>
                <a:latin typeface="Arial"/>
                <a:ea typeface="Arial"/>
                <a:cs typeface="Arial"/>
              </a:rPr>
              <a:t>GRASP  /  GOAL · ROLES · ASSETS · SEQUENCE · PROOF</a:t>
            </a:r>
          </a:p>
        </p:txBody>
      </p:sp>
      <p:sp>
        <p:nvSpPr>
          <p:cNvPr id="5" name="">
            <a:extLst xmlns:a="http://schemas.openxmlformats.org/drawingml/2006/main">
              <a:ext uri="{FF2B5EF4-FFF2-40B4-BE49-F238E27FC236}">
                <a16:creationId xmlns:a16="http://schemas.microsoft.com/office/drawing/2014/main" id="{6A65EF3E-6A16-47B4-95F2-B2757D3B41ED}"/>
              </a:ext>
            </a:extLst>
          </p:cNvPr>
          <p:cNvSpPr>
            <a:spLocks xmlns:a="http://schemas.openxmlformats.org/drawingml/2006/main" noGrp="1"/>
          </p:cNvSpPr>
          <p:nvPr/>
        </p:nvSpPr>
        <p:spPr>
          <a:xfrm xmlns:a="http://schemas.openxmlformats.org/drawingml/2006/main">
            <a:off x="713232" y="2395728"/>
            <a:ext cx="10424160" cy="33375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00" b="0">
                <a:solidFill>
                  <a:srgbClr val="0F1D38"/>
                </a:solidFill>
                <a:latin typeface="Arial"/>
                <a:ea typeface="Arial"/>
                <a:cs typeface="Arial"/>
              </a:defRPr>
            </a:pPr>
            <a:r>
              <a:rPr sz="1600" b="0">
                <a:solidFill>
                  <a:srgbClr val="FFFFFF"/>
                </a:solidFill>
                <a:latin typeface="Arial"/>
                <a:ea typeface="Arial"/>
                <a:cs typeface="Arial"/>
              </a:rPr>
              <a:t>GOAL: What should be true when the work is complete?</a:t>
            </a:r>
            <a:br>
              <a:rPr sz="1600" b="0">
                <a:solidFill>
                  <a:srgbClr val="FFFFFF"/>
                </a:solidFill>
                <a:latin typeface="Arial"/>
                <a:ea typeface="Arial"/>
                <a:cs typeface="Arial"/>
              </a:rPr>
            </a:br>
            <a:r>
              <a:rPr sz="1600" b="0">
                <a:solidFill>
                  <a:srgbClr val="FFFFFF"/>
                </a:solidFill>
                <a:latin typeface="Arial"/>
                <a:ea typeface="Arial"/>
                <a:cs typeface="Arial"/>
              </a:rPr>
              <a:t>ROLES: Who owns, analyzes, reviews, and approves?</a:t>
            </a:r>
            <a:br>
              <a:rPr sz="1600" b="0">
                <a:solidFill>
                  <a:srgbClr val="FFFFFF"/>
                </a:solidFill>
                <a:latin typeface="Arial"/>
                <a:ea typeface="Arial"/>
                <a:cs typeface="Arial"/>
              </a:rPr>
            </a:br>
            <a:r>
              <a:rPr sz="1600" b="0">
                <a:solidFill>
                  <a:srgbClr val="FFFFFF"/>
                </a:solidFill>
                <a:latin typeface="Arial"/>
                <a:ea typeface="Arial"/>
                <a:cs typeface="Arial"/>
              </a:rPr>
              <a:t>ASSETS: Which sources, tools, and context may the system use?</a:t>
            </a:r>
            <a:br>
              <a:rPr sz="1600" b="0">
                <a:solidFill>
                  <a:srgbClr val="FFFFFF"/>
                </a:solidFill>
                <a:latin typeface="Arial"/>
                <a:ea typeface="Arial"/>
                <a:cs typeface="Arial"/>
              </a:rPr>
            </a:br>
            <a:r>
              <a:rPr sz="1600" b="0">
                <a:solidFill>
                  <a:srgbClr val="FFFFFF"/>
                </a:solidFill>
                <a:latin typeface="Arial"/>
                <a:ea typeface="Arial"/>
                <a:cs typeface="Arial"/>
              </a:rPr>
              <a:t>SEQUENCE: What happens first, what is delegated, and where does review pause?</a:t>
            </a:r>
            <a:br>
              <a:rPr sz="1600" b="0">
                <a:solidFill>
                  <a:srgbClr val="FFFFFF"/>
                </a:solidFill>
                <a:latin typeface="Arial"/>
                <a:ea typeface="Arial"/>
                <a:cs typeface="Arial"/>
              </a:rPr>
            </a:br>
            <a:r>
              <a:rPr sz="1600" b="0">
                <a:solidFill>
                  <a:srgbClr val="FFFFFF"/>
                </a:solidFill>
                <a:latin typeface="Arial"/>
                <a:ea typeface="Arial"/>
                <a:cs typeface="Arial"/>
              </a:rPr>
              <a:t>PROOF: What source-linked evidence closes each deliverable?</a:t>
            </a:r>
          </a:p>
        </p:txBody>
      </p:sp>
      <p:sp>
        <p:nvSpPr>
          <p:cNvPr id="6" name="">
            <a:extLst xmlns:a="http://schemas.openxmlformats.org/drawingml/2006/main">
              <a:ext uri="{FF2B5EF4-FFF2-40B4-BE49-F238E27FC236}">
                <a16:creationId xmlns:a16="http://schemas.microsoft.com/office/drawing/2014/main" id="{4F7B0D20-6DFC-4244-A307-CE7CCC4CB10C}"/>
              </a:ext>
            </a:extLst>
          </p:cNvPr>
          <p:cNvSpPr>
            <a:spLocks xmlns:a="http://schemas.openxmlformats.org/drawingml/2006/main" noGrp="1"/>
          </p:cNvSpPr>
          <p:nvPr/>
        </p:nvSpPr>
        <p:spPr>
          <a:xfrm xmlns:a="http://schemas.openxmlformats.org/drawingml/2006/main">
            <a:off x="713232" y="5907024"/>
            <a:ext cx="10424160" cy="4389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0">
                <a:solidFill>
                  <a:srgbClr val="4B586D"/>
                </a:solidFill>
                <a:latin typeface="Arial"/>
                <a:ea typeface="Arial"/>
                <a:cs typeface="Arial"/>
              </a:defRPr>
            </a:pPr>
            <a:r>
              <a:rPr sz="1350" b="0">
                <a:solidFill>
                  <a:srgbClr val="FFFFFF"/>
                </a:solidFill>
                <a:latin typeface="Arial"/>
                <a:ea typeface="Arial"/>
                <a:cs typeface="Arial"/>
              </a:rPr>
              <a:t>Use the same charter in ChatGPT Work, Gemini, or Claude.</a:t>
            </a:r>
          </a:p>
        </p:txBody>
      </p:sp>
      <p:sp>
        <p:nvSpPr>
          <p:cNvPr id="9" name="">
            <a:extLst xmlns:a="http://schemas.openxmlformats.org/drawingml/2006/main">
              <a:ext uri="{FF2B5EF4-FFF2-40B4-BE49-F238E27FC236}">
                <a16:creationId xmlns:a16="http://schemas.microsoft.com/office/drawing/2014/main" id="{1B067D00-FE1D-494E-BFDD-DF9E7D3A8FEA}"/>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10" name="">
            <a:extLst xmlns:a="http://schemas.openxmlformats.org/drawingml/2006/main">
              <a:ext uri="{FF2B5EF4-FFF2-40B4-BE49-F238E27FC236}">
                <a16:creationId xmlns:a16="http://schemas.microsoft.com/office/drawing/2014/main" id="{E9D81BDE-33F5-4A97-81ED-9B20FBA02D0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C0EF8842-00DB-4334-B3EA-56CDD38EBFB6}"/>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4" name="Hawksmoor navy logo"/>
          <p:cNvPicPr>
            <a:picLocks xmlns:a="http://schemas.openxmlformats.org/drawingml/2006/main" noChangeAspect="1"/>
          </p:cNvPicPr>
          <p:nvPr/>
        </p:nvPicPr>
        <p:blipFill>
          <a:blip xmlns:r="http://schemas.openxmlformats.org/officeDocument/2006/relationships" xmlns:a="http://schemas.openxmlformats.org/drawingml/2006/main" r:embed="R14840a169e6f41e5"/>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561B2602-8DF2-4F99-B134-C21B1CFD2AB6}"/>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66BE87C1-1C6D-495E-A665-92C94372E7C1}"/>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11</a:t>
            </a:r>
          </a:p>
        </p:txBody>
      </p:sp>
      <p:pic>
        <p:nvPicPr>
          <p:cNvPr id="10017" name="Picture 10003"/>
          <p:cNvPicPr>
            <a:picLocks xmlns:a="http://schemas.openxmlformats.org/drawingml/2006/main" noChangeAspect="1"/>
          </p:cNvPicPr>
          <p:nvPr/>
        </p:nvPicPr>
        <p:blipFill>
          <a:blip xmlns:r="http://schemas.openxmlformats.org/officeDocument/2006/relationships" xmlns:a="http://schemas.openxmlformats.org/drawingml/2006/main" r:embed="R84231657caec41b2"/>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959083525"/>
      </p:ext>
    </p:extLst>
  </p:cSld>
</p:sld>
</file>

<file path=ppt/slides/slide12.xml><?xml version="1.0" encoding="utf-8"?>
<p:sld xmlns:p="http://schemas.openxmlformats.org/presentationml/2006/main">
  <p:cSld>
    <p:bg>
      <p:bgPr>
        <a:solidFill xmlns:a="http://schemas.openxmlformats.org/drawingml/2006/main">
          <a:srgbClr val="2F6B48"/>
        </a:solidFill>
      </p:bgPr>
    </p:bg>
    <p:spTree>
      <p:nvGrpSpPr>
        <p:cNvPr id="1" name=""/>
        <p:cNvGrpSpPr/>
        <p:nvPr/>
      </p:nvGrpSpPr>
      <p:grpSpPr>
        <a:xfrm xmlns:a="http://schemas.openxmlformats.org/drawingml/2006/main"/>
      </p:grpSpPr>
      <p:sp>
        <p:nvSpPr>
          <p:cNvPr id="9990" name="Logo white strip">
            <a:extLst xmlns:a="http://schemas.openxmlformats.org/drawingml/2006/main">
              <a:ext uri="{FF2B5EF4-FFF2-40B4-BE49-F238E27FC236}">
                <a16:creationId xmlns:a16="http://schemas.microsoft.com/office/drawing/2014/main" id="{DB17BA38-B0F4-4259-895E-A973CB2EF8E2}"/>
              </a:ext>
            </a:extLst>
          </p:cNvPr>
          <p:cNvSpPr>
            <a:spLocks xmlns:a="http://schemas.openxmlformats.org/drawingml/2006/main" noGrp="1"/>
          </p:cNvSpPr>
          <p:nvPr/>
        </p:nvSpPr>
        <p:spPr>
          <a:xfrm xmlns:a="http://schemas.openxmlformats.org/drawingml/2006/main">
            <a:off x="621792" y="4617720"/>
            <a:ext cx="7068312" cy="1280160"/>
          </a:xfrm>
          <a:prstGeom xmlns:a="http://schemas.openxmlformats.org/drawingml/2006/main" prst="roundRect">
            <a:avLst>
              <a:gd name="adj" fmla="val 8000"/>
            </a:avLst>
          </a:prstGeom>
          <a:solidFill xmlns:a="http://schemas.openxmlformats.org/drawingml/2006/main">
            <a:srgbClr val="F6F4EE"/>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sp>
        <p:nvSpPr>
          <p:cNvPr id="8" name="">
            <a:extLst xmlns:a="http://schemas.openxmlformats.org/drawingml/2006/main">
              <a:ext uri="{FF2B5EF4-FFF2-40B4-BE49-F238E27FC236}">
                <a16:creationId xmlns:a16="http://schemas.microsoft.com/office/drawing/2014/main" id="{B8687BCC-EC7B-402E-B56F-6A02183D60C5}"/>
              </a:ext>
            </a:extLst>
          </p:cNvPr>
          <p:cNvSpPr>
            <a:spLocks xmlns:a="http://schemas.openxmlformats.org/drawingml/2006/main" noGrp="1"/>
          </p:cNvSpPr>
          <p:nvPr/>
        </p:nvSpPr>
        <p:spPr>
          <a:xfrm xmlns:a="http://schemas.openxmlformats.org/drawingml/2006/main">
            <a:off x="742950" y="723900"/>
            <a:ext cx="876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50" b="1">
                <a:solidFill>
                  <a:srgbClr val="FFFFFF"/>
                </a:solidFill>
                <a:latin typeface="Arial"/>
                <a:ea typeface="Arial"/>
                <a:cs typeface="Arial"/>
              </a:defRPr>
            </a:pPr>
            <a:r>
              <a:rPr sz="1350" b="1">
                <a:solidFill>
                  <a:srgbClr val="FFFFFF"/>
                </a:solidFill>
                <a:latin typeface="Arial"/>
                <a:ea typeface="Arial"/>
                <a:cs typeface="Arial"/>
              </a:rPr>
              <a:t>02  /  LIVE CHIEF OF STAFF DEMO</a:t>
            </a:r>
          </a:p>
        </p:txBody>
      </p:sp>
      <p:sp>
        <p:nvSpPr>
          <p:cNvPr id="2" name="">
            <a:extLst xmlns:a="http://schemas.openxmlformats.org/drawingml/2006/main">
              <a:ext uri="{FF2B5EF4-FFF2-40B4-BE49-F238E27FC236}">
                <a16:creationId xmlns:a16="http://schemas.microsoft.com/office/drawing/2014/main" id="{DF6E1539-A4D1-4546-A67A-A9A613C2C46E}"/>
              </a:ext>
            </a:extLst>
          </p:cNvPr>
          <p:cNvSpPr>
            <a:spLocks xmlns:a="http://schemas.openxmlformats.org/drawingml/2006/main" noGrp="1"/>
          </p:cNvSpPr>
          <p:nvPr/>
        </p:nvSpPr>
        <p:spPr>
          <a:xfrm xmlns:a="http://schemas.openxmlformats.org/drawingml/2006/main">
            <a:off x="742950" y="2047875"/>
            <a:ext cx="657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5700" b="0">
                <a:solidFill>
                  <a:srgbClr val="FFFFFF"/>
                </a:solidFill>
                <a:latin typeface="Lora"/>
                <a:ea typeface="Lora"/>
                <a:cs typeface="Lora"/>
              </a:defRPr>
            </a:pPr>
            <a:r>
              <a:rPr sz="5700" b="0">
                <a:solidFill>
                  <a:srgbClr val="FFFFFF"/>
                </a:solidFill>
                <a:latin typeface="Lora"/>
                <a:ea typeface="Lora"/>
                <a:cs typeface="Lora"/>
              </a:rPr>
              <a:t>Meet Hobson.</a:t>
            </a:r>
          </a:p>
          <a:p xmlns:a="http://schemas.openxmlformats.org/drawingml/2006/main">
            <a:pPr>
              <a:buNone/>
              <a:defRPr sz="5700" b="0">
                <a:solidFill>
                  <a:srgbClr val="FFFFFF"/>
                </a:solidFill>
                <a:latin typeface="Lora"/>
                <a:ea typeface="Lora"/>
                <a:cs typeface="Lora"/>
              </a:defRPr>
            </a:pPr>
            <a:r>
              <a:rPr sz="5700" b="0">
                <a:solidFill>
                  <a:srgbClr val="FFFFFF"/>
                </a:solidFill>
                <a:latin typeface="Lora"/>
                <a:ea typeface="Lora"/>
                <a:cs typeface="Lora"/>
              </a:rPr>
              <a:t>An ongoing Chief of Staff.</a:t>
            </a:r>
          </a:p>
        </p:txBody>
      </p:sp>
      <p:sp>
        <p:nvSpPr>
          <p:cNvPr id="3" name="">
            <a:extLst xmlns:a="http://schemas.openxmlformats.org/drawingml/2006/main">
              <a:ext uri="{FF2B5EF4-FFF2-40B4-BE49-F238E27FC236}">
                <a16:creationId xmlns:a16="http://schemas.microsoft.com/office/drawing/2014/main" id="{CF657F46-848D-4838-9824-972BC5E264DB}"/>
              </a:ext>
            </a:extLst>
          </p:cNvPr>
          <p:cNvSpPr>
            <a:spLocks xmlns:a="http://schemas.openxmlformats.org/drawingml/2006/main" noGrp="1"/>
          </p:cNvSpPr>
          <p:nvPr/>
        </p:nvSpPr>
        <p:spPr>
          <a:xfrm xmlns:a="http://schemas.openxmlformats.org/drawingml/2006/main">
            <a:off x="877824" y="4791456"/>
            <a:ext cx="6355080" cy="9509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0">
                <a:solidFill>
                  <a:srgbClr val="0F1D38"/>
                </a:solidFill>
                <a:latin typeface="Arial"/>
                <a:ea typeface="Arial"/>
                <a:cs typeface="Arial"/>
              </a:defRPr>
            </a:pPr>
            <a:r>
              <a:rPr sz="1950" b="0">
                <a:solidFill>
                  <a:srgbClr val="0F1D38"/>
                </a:solidFill>
                <a:latin typeface="Arial"/>
                <a:ea typeface="Arial"/>
                <a:cs typeface="Arial"/>
              </a:rPr>
              <a:t>A finance decision, a changing calendar, and commitments that remain visible.</a:t>
            </a:r>
          </a:p>
        </p:txBody>
      </p:sp>
      <p:pic>
        <p:nvPicPr>
          <p:cNvPr id="10011" name=""/>
          <p:cNvPicPr>
            <a:picLocks xmlns:a="http://schemas.openxmlformats.org/drawingml/2006/main" noChangeAspect="1"/>
          </p:cNvPicPr>
          <p:nvPr/>
        </p:nvPicPr>
        <p:blipFill>
          <a:blip xmlns:r="http://schemas.openxmlformats.org/officeDocument/2006/relationships" xmlns:a="http://schemas.openxmlformats.org/drawingml/2006/main" r:embed="R466fb858e20a46f0"/>
          <a:stretch xmlns:a="http://schemas.openxmlformats.org/drawingml/2006/main"/>
        </p:blipFill>
        <p:spPr>
          <a:xfrm xmlns:a="http://schemas.openxmlformats.org/drawingml/2006/main">
            <a:off x="7762875" y="2047875"/>
            <a:ext cx="3429000" cy="3429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E81B050-A7DA-4E7C-87E1-36C51BCAFE10}"/>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7" name="">
            <a:extLst xmlns:a="http://schemas.openxmlformats.org/drawingml/2006/main">
              <a:ext uri="{FF2B5EF4-FFF2-40B4-BE49-F238E27FC236}">
                <a16:creationId xmlns:a16="http://schemas.microsoft.com/office/drawing/2014/main" id="{900ABFD3-9F74-4128-8019-764509BC070F}"/>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7139E76D-CEE7-40B2-BC97-374981C3F2F2}"/>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5" name="Hawksmoor navy logo"/>
          <p:cNvPicPr>
            <a:picLocks xmlns:a="http://schemas.openxmlformats.org/drawingml/2006/main" noChangeAspect="1"/>
          </p:cNvPicPr>
          <p:nvPr/>
        </p:nvPicPr>
        <p:blipFill>
          <a:blip xmlns:r="http://schemas.openxmlformats.org/officeDocument/2006/relationships" xmlns:a="http://schemas.openxmlformats.org/drawingml/2006/main" r:embed="R9f6a0e90aebb445a"/>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9AEA06C9-A67C-4F70-851A-D391CC1702EC}"/>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FA144575-35ED-4BE7-9215-ABCB007CB5CD}"/>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12</a:t>
            </a:r>
          </a:p>
        </p:txBody>
      </p:sp>
      <p:pic>
        <p:nvPicPr>
          <p:cNvPr id="10018" name="Picture 10003"/>
          <p:cNvPicPr>
            <a:picLocks xmlns:a="http://schemas.openxmlformats.org/drawingml/2006/main" noChangeAspect="1"/>
          </p:cNvPicPr>
          <p:nvPr/>
        </p:nvPicPr>
        <p:blipFill>
          <a:blip xmlns:r="http://schemas.openxmlformats.org/officeDocument/2006/relationships" xmlns:a="http://schemas.openxmlformats.org/drawingml/2006/main" r:embed="R5c47d79e9ee844d3"/>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46876526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HOBSON DEMO  /  FICTIONAL CASE</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Avery needs support across the whole role</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THE PERSON</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SVP Finance</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Avery Bennett works at Northstar Benefits, a $300M company, with no EA or human Chief of Staff.</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THE DECISION</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 customer service plan</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 $14M customer needs credible service improvements. Finance, Sales, and Operations have different pressures.</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THE WHOLE DAY</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Work and family boundaries</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Hobson must coordinate the decision and protect Avery’s stated personal commitments.</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All people, organizations, figures, and events in this case are fictional.</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f22818dcd7d7402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13</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f2d4fedcff8940a9"/>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DEMO SETUP  /  GUIDE PAGES 2–4</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charter makes Hobson a standing role</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PROJECT</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3-demo-Chief of Staff</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Paste the standing instructions. The role continues across work inside the project.</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ONBOARDING</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Activate GRASP</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Hobson asks six questions. Paste Avery’s prepared answers from the guide.</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BOUNDARIES</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Clear authority</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Hobson drafts and analyzes. Avery approves commitments. The CFO approves company spending.</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Copy shaded blocks only. Keep the complete guide outside the demo project.</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030ac82f93914f81"/>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14</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d79494439f854a47"/>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FIRST WORK PACKET  /  GUIDE PAGE 5</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A recommendation needs evidence and alignment</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OPTION A</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Assisted service</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Estimated $450,000 annually. November 2 readiness depends on approval by October 23.</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OPTION B</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Automation</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Estimated $1.2M implementation plus $120,000 annually. Readiness and benefits remain unvalidated.</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HOBSON’S JOB</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Prepare the decision</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Recommend a path, identify evidence gaps, draft stakeholder alignment, and propose a calendar plan.</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The $2M discussion is not approval. A projected benefit is not a proven return.</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cf03ba7389f44def"/>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15</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38699775c5ab427a"/>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DELIVERABLE LOG  /  GUIDE PAGE 6</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Every open commitment needs a next action</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RECORD</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Stable ID and source</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Keep the owner, deadline, status, blocker, next action, and evidence link together.</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PERSIST</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Private Sheet or CSV</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Use an authorized Sheet when available. Otherwise export the log and change history.</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CLOSE</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Proof of completion</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 draft, an approval, and an executed action are different states. Preserve that distinction.</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The log updates during active work. A prompt alone does not create background monitoring.</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3c0ef7a7bfb74160"/>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16</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f4fff16297e14f5a"/>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THE CHANGE  /  GUIDE PAGE 7</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customer meeting moves into the CFO review</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U01  /  TUESDAY 2 P.M.</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Wednesday at 10 a.m.</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Avery and Meridian agree to move the customer meeting. The calendar has not yet caught up.</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NEW EVIDENCE</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Sam delivers the model</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Costs are confirmed in the supplied update. Benefits remain unvalidated and spending remains unapproved.</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NEW PRIORITY</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Customer first</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Hobson must seek earlier CFO guidance and reconcile the calendar without losing family commitments.</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One update tests prioritization, continuity, and the difference between a plan and an action.</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a7de601d0c854707"/>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17</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19e7e6d7802c4026"/>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AUTHORITY + EVIDENCE  /  AFTER THE UPDATE</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Hobson keeps unresolved actions visible</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COMPANY</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CFO decision pending</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No approved spend, no validated automation benefit, and no invented customer promise.</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CALENDAR</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Reconciliation pending</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The agreed meeting change does not prove that calendar entries have been updated.</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PERSONAL</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Conditions remain open</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Cancellation terms, product match, total price, and delivery need verification before any claimed completion.</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A useful Chief of Staff tells you what still needs a person’s decision.</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48b20a45ac6e4501"/>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18</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f25ff9c7307c4dc9"/>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CONTINUITY  /  THE NEXT SESSION</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Tomorrow starts from the saved operating record</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SAVE</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Checkpoint and log</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Keep stable IDs, decisions, open items and source links together.</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RETURN</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Reopen the records</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Load the charter and current log in a new conversation.</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VERIFY</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Reconcile changes</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An elapsed deadline does not prove completion. Ask for missing outcomes.</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Daily review: changes and priorities. Weekly review: goals, capacity and neglected commitments.</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51ce4d9e2f944414"/>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19</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baf77df1de414e2c"/>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20.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C209BEF-862D-45C3-A02B-B178992099E8}"/>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QUALITY GATE  /  BEFORE THE BRIEF</a:t>
            </a:r>
          </a:p>
        </p:txBody>
      </p:sp>
      <p:sp>
        <p:nvSpPr>
          <p:cNvPr id="2" name="">
            <a:extLst xmlns:a="http://schemas.openxmlformats.org/drawingml/2006/main">
              <a:ext uri="{FF2B5EF4-FFF2-40B4-BE49-F238E27FC236}">
                <a16:creationId xmlns:a16="http://schemas.microsoft.com/office/drawing/2014/main" id="{56CD7094-96A8-42B4-999D-503924705267}"/>
              </a:ext>
            </a:extLst>
          </p:cNvPr>
          <p:cNvSpPr>
            <a:spLocks xmlns:a="http://schemas.openxmlformats.org/drawingml/2006/main" noGrp="1"/>
          </p:cNvSpPr>
          <p:nvPr/>
        </p:nvSpPr>
        <p:spPr>
          <a:xfrm xmlns:a="http://schemas.openxmlformats.org/drawingml/2006/main">
            <a:off x="612648" y="877824"/>
            <a:ext cx="10881360" cy="9601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00" b="1">
                <a:solidFill>
                  <a:srgbClr val="0F1D38"/>
                </a:solidFill>
                <a:latin typeface="Arial"/>
                <a:ea typeface="Arial"/>
                <a:cs typeface="Arial"/>
              </a:defRPr>
            </a:pPr>
            <a:r>
              <a:rPr sz="3225" b="0">
                <a:solidFill>
                  <a:srgbClr val="FFFFFF"/>
                </a:solidFill>
                <a:latin typeface="Lora"/>
                <a:ea typeface="Lora"/>
                <a:cs typeface="Lora"/>
              </a:rPr>
              <a:t>The work is ready when the log is traceable and honest</a:t>
            </a:r>
          </a:p>
        </p:txBody>
      </p:sp>
      <p:sp>
        <p:nvSpPr>
          <p:cNvPr id="4" name="">
            <a:extLst xmlns:a="http://schemas.openxmlformats.org/drawingml/2006/main">
              <a:ext uri="{FF2B5EF4-FFF2-40B4-BE49-F238E27FC236}">
                <a16:creationId xmlns:a16="http://schemas.microsoft.com/office/drawing/2014/main" id="{564BC2B3-127A-4354-8522-4E236AB841B3}"/>
              </a:ext>
            </a:extLst>
          </p:cNvPr>
          <p:cNvSpPr>
            <a:spLocks xmlns:a="http://schemas.openxmlformats.org/drawingml/2006/main" noGrp="1"/>
          </p:cNvSpPr>
          <p:nvPr/>
        </p:nvSpPr>
        <p:spPr>
          <a:xfrm xmlns:a="http://schemas.openxmlformats.org/drawingml/2006/main">
            <a:off x="713232" y="205740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Source coverage</a:t>
            </a:r>
          </a:p>
        </p:txBody>
      </p:sp>
      <p:sp>
        <p:nvSpPr>
          <p:cNvPr id="5" name="">
            <a:extLst xmlns:a="http://schemas.openxmlformats.org/drawingml/2006/main">
              <a:ext uri="{FF2B5EF4-FFF2-40B4-BE49-F238E27FC236}">
                <a16:creationId xmlns:a16="http://schemas.microsoft.com/office/drawing/2014/main" id="{4491D1C8-E383-4664-848F-9F112C89D775}"/>
              </a:ext>
            </a:extLst>
          </p:cNvPr>
          <p:cNvSpPr>
            <a:spLocks xmlns:a="http://schemas.openxmlformats.org/drawingml/2006/main" noGrp="1"/>
          </p:cNvSpPr>
          <p:nvPr/>
        </p:nvSpPr>
        <p:spPr>
          <a:xfrm xmlns:a="http://schemas.openxmlformats.org/drawingml/2006/main">
            <a:off x="713232" y="248716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Every recommendation and log row points to a supplied source ID.</a:t>
            </a:r>
          </a:p>
        </p:txBody>
      </p:sp>
      <p:sp>
        <p:nvSpPr>
          <p:cNvPr id="6" name="">
            <a:extLst xmlns:a="http://schemas.openxmlformats.org/drawingml/2006/main">
              <a:ext uri="{FF2B5EF4-FFF2-40B4-BE49-F238E27FC236}">
                <a16:creationId xmlns:a16="http://schemas.microsoft.com/office/drawing/2014/main" id="{F7A1130F-E8C3-49CC-9C16-972D61F2C854}"/>
              </a:ext>
            </a:extLst>
          </p:cNvPr>
          <p:cNvSpPr>
            <a:spLocks xmlns:a="http://schemas.openxmlformats.org/drawingml/2006/main" noGrp="1"/>
          </p:cNvSpPr>
          <p:nvPr/>
        </p:nvSpPr>
        <p:spPr>
          <a:xfrm xmlns:a="http://schemas.openxmlformats.org/drawingml/2006/main">
            <a:off x="713232" y="324612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Open work stays open</a:t>
            </a:r>
          </a:p>
        </p:txBody>
      </p:sp>
      <p:sp>
        <p:nvSpPr>
          <p:cNvPr id="7" name="">
            <a:extLst xmlns:a="http://schemas.openxmlformats.org/drawingml/2006/main">
              <a:ext uri="{FF2B5EF4-FFF2-40B4-BE49-F238E27FC236}">
                <a16:creationId xmlns:a16="http://schemas.microsoft.com/office/drawing/2014/main" id="{DE078352-6D0E-4E70-86DA-D24042146D24}"/>
              </a:ext>
            </a:extLst>
          </p:cNvPr>
          <p:cNvSpPr>
            <a:spLocks xmlns:a="http://schemas.openxmlformats.org/drawingml/2006/main" noGrp="1"/>
          </p:cNvSpPr>
          <p:nvPr/>
        </p:nvSpPr>
        <p:spPr>
          <a:xfrm xmlns:a="http://schemas.openxmlformats.org/drawingml/2006/main">
            <a:off x="713232" y="367588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Missing owners, dates, blockers, and approvals remain visible.</a:t>
            </a:r>
          </a:p>
        </p:txBody>
      </p:sp>
      <p:sp>
        <p:nvSpPr>
          <p:cNvPr id="8" name="">
            <a:extLst xmlns:a="http://schemas.openxmlformats.org/drawingml/2006/main">
              <a:ext uri="{FF2B5EF4-FFF2-40B4-BE49-F238E27FC236}">
                <a16:creationId xmlns:a16="http://schemas.microsoft.com/office/drawing/2014/main" id="{44E81D7F-93AC-4C67-BB5F-3BF53BA27B17}"/>
              </a:ext>
            </a:extLst>
          </p:cNvPr>
          <p:cNvSpPr>
            <a:spLocks xmlns:a="http://schemas.openxmlformats.org/drawingml/2006/main" noGrp="1"/>
          </p:cNvSpPr>
          <p:nvPr/>
        </p:nvSpPr>
        <p:spPr>
          <a:xfrm xmlns:a="http://schemas.openxmlformats.org/drawingml/2006/main">
            <a:off x="713232" y="4434840"/>
            <a:ext cx="1042416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FFFFFF"/>
                </a:solidFill>
                <a:latin typeface="Arial"/>
                <a:ea typeface="Arial"/>
                <a:cs typeface="Arial"/>
              </a:rPr>
              <a:t>Proof closes the row</a:t>
            </a:r>
          </a:p>
        </p:txBody>
      </p:sp>
      <p:sp>
        <p:nvSpPr>
          <p:cNvPr id="9" name="">
            <a:extLst xmlns:a="http://schemas.openxmlformats.org/drawingml/2006/main">
              <a:ext uri="{FF2B5EF4-FFF2-40B4-BE49-F238E27FC236}">
                <a16:creationId xmlns:a16="http://schemas.microsoft.com/office/drawing/2014/main" id="{5874B70F-62F7-4E1D-9ACA-E4EFF2483F62}"/>
              </a:ext>
            </a:extLst>
          </p:cNvPr>
          <p:cNvSpPr>
            <a:spLocks xmlns:a="http://schemas.openxmlformats.org/drawingml/2006/main" noGrp="1"/>
          </p:cNvSpPr>
          <p:nvPr/>
        </p:nvSpPr>
        <p:spPr>
          <a:xfrm xmlns:a="http://schemas.openxmlformats.org/drawingml/2006/main">
            <a:off x="713232" y="4864608"/>
            <a:ext cx="10424160" cy="667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0">
                <a:solidFill>
                  <a:srgbClr val="0F1D38"/>
                </a:solidFill>
                <a:latin typeface="Arial"/>
                <a:ea typeface="Arial"/>
                <a:cs typeface="Arial"/>
              </a:defRPr>
            </a:pPr>
            <a:r>
              <a:rPr sz="2100" b="0">
                <a:solidFill>
                  <a:srgbClr val="FFFFFF"/>
                </a:solidFill>
                <a:latin typeface="Arial"/>
                <a:ea typeface="Arial"/>
                <a:cs typeface="Arial"/>
              </a:rPr>
              <a:t>Mark a deliverable done only when its completion evidence is recorded.</a:t>
            </a:r>
          </a:p>
        </p:txBody>
      </p:sp>
      <p:sp>
        <p:nvSpPr>
          <p:cNvPr id="12" name="">
            <a:extLst xmlns:a="http://schemas.openxmlformats.org/drawingml/2006/main">
              <a:ext uri="{FF2B5EF4-FFF2-40B4-BE49-F238E27FC236}">
                <a16:creationId xmlns:a16="http://schemas.microsoft.com/office/drawing/2014/main" id="{37F3DD0B-B5D9-457A-BCBD-91D9E9228D8A}"/>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13" name="">
            <a:extLst xmlns:a="http://schemas.openxmlformats.org/drawingml/2006/main">
              <a:ext uri="{FF2B5EF4-FFF2-40B4-BE49-F238E27FC236}">
                <a16:creationId xmlns:a16="http://schemas.microsoft.com/office/drawing/2014/main" id="{B953DEAB-839A-44E8-924D-8C2812F21B91}"/>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D31C6734-C706-4920-92C2-62B60DE48753}"/>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7" name="Hawksmoor navy logo"/>
          <p:cNvPicPr>
            <a:picLocks xmlns:a="http://schemas.openxmlformats.org/drawingml/2006/main" noChangeAspect="1"/>
          </p:cNvPicPr>
          <p:nvPr/>
        </p:nvPicPr>
        <p:blipFill>
          <a:blip xmlns:r="http://schemas.openxmlformats.org/officeDocument/2006/relationships" xmlns:a="http://schemas.openxmlformats.org/drawingml/2006/main" r:embed="Re8fc5700883143b9"/>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2AFF1733-B2AC-4098-9A40-87E0391A4199}"/>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E04D7333-19C3-4432-AE97-8A851609311F}"/>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20</a:t>
            </a:r>
          </a:p>
        </p:txBody>
      </p:sp>
      <p:pic>
        <p:nvPicPr>
          <p:cNvPr id="10020" name="Picture 10003"/>
          <p:cNvPicPr>
            <a:picLocks xmlns:a="http://schemas.openxmlformats.org/drawingml/2006/main" noChangeAspect="1"/>
          </p:cNvPicPr>
          <p:nvPr/>
        </p:nvPicPr>
        <p:blipFill>
          <a:blip xmlns:r="http://schemas.openxmlformats.org/officeDocument/2006/relationships" xmlns:a="http://schemas.openxmlformats.org/drawingml/2006/main" r:embed="R5dd52e87e84c40a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29555757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DISCUSSION  /  APPLY GRASP</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Which responsibilities will your Chief of Staff cover?</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APPLY</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Name the Goal</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Which work and personal goals matter?</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CHALLENGE</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Assign the Roles</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What can AI prepare, and what needs your approval?</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TAKE AWAY</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Define Proof</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What closes each log item?</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Choose the native delegation method only after checking the platform and account.</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18cf3f7440d44bab"/>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21</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aa7cd40746d74a24"/>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22.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BD72DC-5C7C-4589-BC08-38B61BE466B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78B96B"/>
                </a:solidFill>
                <a:latin typeface="Arial"/>
                <a:ea typeface="Arial"/>
                <a:cs typeface="Arial"/>
              </a:rPr>
              <a:t>GETS  /  ASK THE ROOM</a:t>
            </a:r>
          </a:p>
        </p:txBody>
      </p:sp>
      <p:sp>
        <p:nvSpPr>
          <p:cNvPr id="2" name="">
            <a:extLst xmlns:a="http://schemas.openxmlformats.org/drawingml/2006/main">
              <a:ext uri="{FF2B5EF4-FFF2-40B4-BE49-F238E27FC236}">
                <a16:creationId xmlns:a16="http://schemas.microsoft.com/office/drawing/2014/main" id="{DCA6598D-3087-48A6-9CD1-023800960C4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400" b="1">
                <a:solidFill>
                  <a:srgbClr val="0F1D38"/>
                </a:solidFill>
                <a:latin typeface="Arial"/>
                <a:ea typeface="Arial"/>
                <a:cs typeface="Arial"/>
              </a:defRPr>
            </a:pPr>
            <a:r>
              <a:rPr sz="4400" b="0">
                <a:solidFill>
                  <a:srgbClr val="FFFFFF"/>
                </a:solidFill>
                <a:latin typeface="Lora"/>
                <a:ea typeface="Lora"/>
                <a:cs typeface="Lora"/>
              </a:rPr>
              <a:t>Gets</a:t>
            </a:r>
          </a:p>
        </p:txBody>
      </p:sp>
      <p:sp>
        <p:nvSpPr>
          <p:cNvPr id="4" name="">
            <a:extLst xmlns:a="http://schemas.openxmlformats.org/drawingml/2006/main">
              <a:ext uri="{FF2B5EF4-FFF2-40B4-BE49-F238E27FC236}">
                <a16:creationId xmlns:a16="http://schemas.microsoft.com/office/drawing/2014/main" id="{81A00A20-3FE6-4099-BDE2-F93B2EBFA46C}"/>
              </a:ext>
            </a:extLst>
          </p:cNvPr>
          <p:cNvSpPr>
            <a:spLocks xmlns:a="http://schemas.openxmlformats.org/drawingml/2006/main" noGrp="1"/>
          </p:cNvSpPr>
          <p:nvPr/>
        </p:nvSpPr>
        <p:spPr>
          <a:xfrm xmlns:a="http://schemas.openxmlformats.org/drawingml/2006/main">
            <a:off x="713232" y="2423160"/>
            <a:ext cx="5486400" cy="1920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200" b="1">
                <a:solidFill>
                  <a:srgbClr val="0F1D38"/>
                </a:solidFill>
                <a:latin typeface="Arial"/>
                <a:ea typeface="Arial"/>
                <a:cs typeface="Arial"/>
              </a:defRPr>
            </a:pPr>
            <a:r>
              <a:rPr sz="3200" b="1">
                <a:solidFill>
                  <a:srgbClr val="FFFFFF"/>
                </a:solidFill>
                <a:latin typeface="Arial"/>
                <a:ea typeface="Arial"/>
                <a:cs typeface="Arial"/>
              </a:rPr>
              <a:t>“I need help with ___</a:t>
            </a:r>
            <a:br>
              <a:rPr sz="3200" b="1">
                <a:solidFill>
                  <a:srgbClr val="FFFFFF"/>
                </a:solidFill>
                <a:latin typeface="Arial"/>
                <a:ea typeface="Arial"/>
                <a:cs typeface="Arial"/>
              </a:rPr>
            </a:br>
            <a:r>
              <a:rPr sz="3200" b="1">
                <a:solidFill>
                  <a:srgbClr val="FFFFFF"/>
                </a:solidFill>
                <a:latin typeface="Arial"/>
                <a:ea typeface="Arial"/>
                <a:cs typeface="Arial"/>
              </a:rPr>
              <a:t>so I can ___</a:t>
            </a:r>
            <a:br>
              <a:rPr sz="3200" b="1">
                <a:solidFill>
                  <a:srgbClr val="FFFFFF"/>
                </a:solidFill>
                <a:latin typeface="Arial"/>
                <a:ea typeface="Arial"/>
                <a:cs typeface="Arial"/>
              </a:rPr>
            </a:br>
            <a:r>
              <a:rPr sz="3200" b="1">
                <a:solidFill>
                  <a:srgbClr val="FFFFFF"/>
                </a:solidFill>
                <a:latin typeface="Arial"/>
                <a:ea typeface="Arial"/>
                <a:cs typeface="Arial"/>
              </a:rPr>
              <a:t>by ___.”</a:t>
            </a:r>
          </a:p>
        </p:txBody>
      </p:sp>
      <p:sp>
        <p:nvSpPr>
          <p:cNvPr id="5" name="">
            <a:extLst xmlns:a="http://schemas.openxmlformats.org/drawingml/2006/main">
              <a:ext uri="{FF2B5EF4-FFF2-40B4-BE49-F238E27FC236}">
                <a16:creationId xmlns:a16="http://schemas.microsoft.com/office/drawing/2014/main" id="{B64C6F95-FF22-48E1-BCAA-606CACFCA376}"/>
              </a:ext>
            </a:extLst>
          </p:cNvPr>
          <p:cNvSpPr>
            <a:spLocks xmlns:a="http://schemas.openxmlformats.org/drawingml/2006/main" noGrp="1"/>
          </p:cNvSpPr>
          <p:nvPr/>
        </p:nvSpPr>
        <p:spPr>
          <a:xfrm xmlns:a="http://schemas.openxmlformats.org/drawingml/2006/main">
            <a:off x="6629400" y="2423160"/>
            <a:ext cx="4206240" cy="6400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500" b="1">
                <a:solidFill>
                  <a:srgbClr val="0F1D38"/>
                </a:solidFill>
                <a:latin typeface="Arial"/>
                <a:ea typeface="Arial"/>
                <a:cs typeface="Arial"/>
              </a:defRPr>
            </a:pPr>
            <a:r>
              <a:rPr sz="2500" b="1">
                <a:solidFill>
                  <a:srgbClr val="FFFFFF"/>
                </a:solidFill>
                <a:latin typeface="Arial"/>
                <a:ea typeface="Arial"/>
                <a:cs typeface="Arial"/>
              </a:rPr>
              <a:t>45–60 seconds per ask</a:t>
            </a:r>
          </a:p>
        </p:txBody>
      </p:sp>
      <p:sp>
        <p:nvSpPr>
          <p:cNvPr id="6" name="">
            <a:extLst xmlns:a="http://schemas.openxmlformats.org/drawingml/2006/main">
              <a:ext uri="{FF2B5EF4-FFF2-40B4-BE49-F238E27FC236}">
                <a16:creationId xmlns:a16="http://schemas.microsoft.com/office/drawing/2014/main" id="{9A18E4C3-5380-4B8E-95C3-FF36C6A7FF5D}"/>
              </a:ext>
            </a:extLst>
          </p:cNvPr>
          <p:cNvSpPr>
            <a:spLocks xmlns:a="http://schemas.openxmlformats.org/drawingml/2006/main" noGrp="1"/>
          </p:cNvSpPr>
          <p:nvPr/>
        </p:nvSpPr>
        <p:spPr>
          <a:xfrm xmlns:a="http://schemas.openxmlformats.org/drawingml/2006/main">
            <a:off x="6629400" y="3337560"/>
            <a:ext cx="4389120" cy="20116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200" b="0">
                <a:solidFill>
                  <a:srgbClr val="0F1D38"/>
                </a:solidFill>
                <a:latin typeface="Arial"/>
                <a:ea typeface="Arial"/>
                <a:cs typeface="Arial"/>
              </a:defRPr>
            </a:pPr>
            <a:r>
              <a:rPr sz="2200" b="0">
                <a:solidFill>
                  <a:srgbClr val="FFFFFF"/>
                </a:solidFill>
                <a:latin typeface="Arial"/>
                <a:ea typeface="Arial"/>
                <a:cs typeface="Arial"/>
              </a:rPr>
              <a:t>A GRASP review</a:t>
            </a:r>
            <a:br>
              <a:rPr sz="2200" b="0">
                <a:solidFill>
                  <a:srgbClr val="FFFFFF"/>
                </a:solidFill>
                <a:latin typeface="Arial"/>
                <a:ea typeface="Arial"/>
                <a:cs typeface="Arial"/>
              </a:rPr>
            </a:br>
            <a:r>
              <a:rPr sz="2200" b="0">
                <a:solidFill>
                  <a:srgbClr val="FFFFFF"/>
                </a:solidFill>
                <a:latin typeface="Arial"/>
                <a:ea typeface="Arial"/>
                <a:cs typeface="Arial"/>
              </a:rPr>
              <a:t>A log template</a:t>
            </a:r>
            <a:br>
              <a:rPr sz="2200" b="0">
                <a:solidFill>
                  <a:srgbClr val="FFFFFF"/>
                </a:solidFill>
                <a:latin typeface="Arial"/>
                <a:ea typeface="Arial"/>
                <a:cs typeface="Arial"/>
              </a:rPr>
            </a:br>
            <a:r>
              <a:rPr sz="2200" b="0">
                <a:solidFill>
                  <a:srgbClr val="FFFFFF"/>
                </a:solidFill>
                <a:latin typeface="Arial"/>
                <a:ea typeface="Arial"/>
                <a:cs typeface="Arial"/>
              </a:rPr>
              <a:t>A workflow to test</a:t>
            </a:r>
            <a:br>
              <a:rPr sz="2200" b="0">
                <a:solidFill>
                  <a:srgbClr val="FFFFFF"/>
                </a:solidFill>
                <a:latin typeface="Arial"/>
                <a:ea typeface="Arial"/>
                <a:cs typeface="Arial"/>
              </a:rPr>
            </a:br>
            <a:r>
              <a:rPr sz="2200" b="0">
                <a:solidFill>
                  <a:srgbClr val="FFFFFF"/>
                </a:solidFill>
                <a:latin typeface="Arial"/>
                <a:ea typeface="Arial"/>
                <a:cs typeface="Arial"/>
              </a:rPr>
              <a:t>A rehearsal partner</a:t>
            </a:r>
          </a:p>
        </p:txBody>
      </p:sp>
      <p:sp>
        <p:nvSpPr>
          <p:cNvPr id="7" name="">
            <a:extLst xmlns:a="http://schemas.openxmlformats.org/drawingml/2006/main">
              <a:ext uri="{FF2B5EF4-FFF2-40B4-BE49-F238E27FC236}">
                <a16:creationId xmlns:a16="http://schemas.microsoft.com/office/drawing/2014/main" id="{4B8E1199-3FEA-49E3-AD84-8AA687896CB3}"/>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FFFFFF"/>
                </a:solidFill>
                <a:latin typeface="Arial"/>
                <a:ea typeface="Arial"/>
                <a:cs typeface="Arial"/>
              </a:rPr>
              <a:t>Keep asks high-level or fictional. Offer one specific next step.</a:t>
            </a:r>
          </a:p>
        </p:txBody>
      </p:sp>
      <p:sp>
        <p:nvSpPr>
          <p:cNvPr id="10" name="">
            <a:extLst xmlns:a="http://schemas.openxmlformats.org/drawingml/2006/main">
              <a:ext uri="{FF2B5EF4-FFF2-40B4-BE49-F238E27FC236}">
                <a16:creationId xmlns:a16="http://schemas.microsoft.com/office/drawing/2014/main" id="{5EDCAAEA-2099-4D15-9236-A7B569997CBD}"/>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11" name="">
            <a:extLst xmlns:a="http://schemas.openxmlformats.org/drawingml/2006/main">
              <a:ext uri="{FF2B5EF4-FFF2-40B4-BE49-F238E27FC236}">
                <a16:creationId xmlns:a16="http://schemas.microsoft.com/office/drawing/2014/main" id="{455907AF-34AF-4CDB-AAA1-54B7B5A5E87F}"/>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FF3A53B9-F394-4379-BB95-D169682D6841}"/>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5" name="Hawksmoor navy logo"/>
          <p:cNvPicPr>
            <a:picLocks xmlns:a="http://schemas.openxmlformats.org/drawingml/2006/main" noChangeAspect="1"/>
          </p:cNvPicPr>
          <p:nvPr/>
        </p:nvPicPr>
        <p:blipFill>
          <a:blip xmlns:r="http://schemas.openxmlformats.org/officeDocument/2006/relationships" xmlns:a="http://schemas.openxmlformats.org/drawingml/2006/main" r:embed="Rcb3a8b810cf34ce1"/>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A1AFAE32-D308-4F9F-BD2B-0047DD222898}"/>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3EF2CFB9-B5FE-4966-A50F-16F68C8BBA1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22</a:t>
            </a:r>
          </a:p>
        </p:txBody>
      </p:sp>
      <p:pic>
        <p:nvPicPr>
          <p:cNvPr id="10018" name="Picture 10003"/>
          <p:cNvPicPr>
            <a:picLocks xmlns:a="http://schemas.openxmlformats.org/drawingml/2006/main" noChangeAspect="1"/>
          </p:cNvPicPr>
          <p:nvPr/>
        </p:nvPicPr>
        <p:blipFill>
          <a:blip xmlns:r="http://schemas.openxmlformats.org/officeDocument/2006/relationships" xmlns:a="http://schemas.openxmlformats.org/drawingml/2006/main" r:embed="R2062a766495a408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94128143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EF2E530-7B55-4F79-B8FA-4666D6BAECC7}"/>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COMMUNITY  /  YOUR IDEAS SHAPE THE AGENDA</a:t>
            </a:r>
          </a:p>
        </p:txBody>
      </p:sp>
      <p:sp>
        <p:nvSpPr>
          <p:cNvPr id="2" name="">
            <a:extLst xmlns:a="http://schemas.openxmlformats.org/drawingml/2006/main">
              <a:ext uri="{FF2B5EF4-FFF2-40B4-BE49-F238E27FC236}">
                <a16:creationId xmlns:a16="http://schemas.microsoft.com/office/drawing/2014/main" id="{1A8B70A5-A98D-4C6B-9978-A39F6C32C20E}"/>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Bring a topic. Share what you are building.</a:t>
            </a:r>
          </a:p>
        </p:txBody>
      </p:sp>
      <p:sp>
        <p:nvSpPr>
          <p:cNvPr id="4" name="">
            <a:extLst xmlns:a="http://schemas.openxmlformats.org/drawingml/2006/main">
              <a:ext uri="{FF2B5EF4-FFF2-40B4-BE49-F238E27FC236}">
                <a16:creationId xmlns:a16="http://schemas.microsoft.com/office/drawing/2014/main" id="{F7A395E0-E734-42AB-A09B-B945F1285D13}"/>
              </a:ext>
            </a:extLst>
          </p:cNvPr>
          <p:cNvSpPr>
            <a:spLocks xmlns:a="http://schemas.openxmlformats.org/drawingml/2006/main" noGrp="1"/>
          </p:cNvSpPr>
          <p:nvPr/>
        </p:nvSpPr>
        <p:spPr>
          <a:xfrm xmlns:a="http://schemas.openxmlformats.org/drawingml/2006/main">
            <a:off x="713232" y="2340864"/>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TOPICS</a:t>
            </a:r>
          </a:p>
        </p:txBody>
      </p:sp>
      <p:sp>
        <p:nvSpPr>
          <p:cNvPr id="5" name="">
            <a:extLst xmlns:a="http://schemas.openxmlformats.org/drawingml/2006/main">
              <a:ext uri="{FF2B5EF4-FFF2-40B4-BE49-F238E27FC236}">
                <a16:creationId xmlns:a16="http://schemas.microsoft.com/office/drawing/2014/main" id="{0F217B82-89E5-4EA3-916A-258011014664}"/>
              </a:ext>
            </a:extLst>
          </p:cNvPr>
          <p:cNvSpPr>
            <a:spLocks xmlns:a="http://schemas.openxmlformats.org/drawingml/2006/main" noGrp="1"/>
          </p:cNvSpPr>
          <p:nvPr/>
        </p:nvSpPr>
        <p:spPr>
          <a:xfrm xmlns:a="http://schemas.openxmlformats.org/drawingml/2006/main">
            <a:off x="2651760" y="2340864"/>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What to explore</a:t>
            </a:r>
          </a:p>
        </p:txBody>
      </p:sp>
      <p:sp>
        <p:nvSpPr>
          <p:cNvPr id="6" name="">
            <a:extLst xmlns:a="http://schemas.openxmlformats.org/drawingml/2006/main">
              <a:ext uri="{FF2B5EF4-FFF2-40B4-BE49-F238E27FC236}">
                <a16:creationId xmlns:a16="http://schemas.microsoft.com/office/drawing/2014/main" id="{0B64F404-A1AE-46A8-AE97-6615BD461743}"/>
              </a:ext>
            </a:extLst>
          </p:cNvPr>
          <p:cNvSpPr>
            <a:spLocks xmlns:a="http://schemas.openxmlformats.org/drawingml/2006/main" noGrp="1"/>
          </p:cNvSpPr>
          <p:nvPr/>
        </p:nvSpPr>
        <p:spPr>
          <a:xfrm xmlns:a="http://schemas.openxmlformats.org/drawingml/2006/main">
            <a:off x="6080760" y="2340864"/>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Send Lara a topic or question you would like us to cover.</a:t>
            </a:r>
          </a:p>
        </p:txBody>
      </p:sp>
      <p:sp>
        <p:nvSpPr>
          <p:cNvPr id="7" name="">
            <a:extLst xmlns:a="http://schemas.openxmlformats.org/drawingml/2006/main">
              <a:ext uri="{FF2B5EF4-FFF2-40B4-BE49-F238E27FC236}">
                <a16:creationId xmlns:a16="http://schemas.microsoft.com/office/drawing/2014/main" id="{62968FF0-3DB1-4A23-B4AB-BABC8E94A3CC}"/>
              </a:ext>
            </a:extLst>
          </p:cNvPr>
          <p:cNvSpPr>
            <a:spLocks xmlns:a="http://schemas.openxmlformats.org/drawingml/2006/main" noGrp="1"/>
          </p:cNvSpPr>
          <p:nvPr/>
        </p:nvSpPr>
        <p:spPr>
          <a:xfrm xmlns:a="http://schemas.openxmlformats.org/drawingml/2006/main">
            <a:off x="713232" y="3419856"/>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MEMBER DEMOS</a:t>
            </a:r>
          </a:p>
        </p:txBody>
      </p:sp>
      <p:sp>
        <p:nvSpPr>
          <p:cNvPr id="8" name="">
            <a:extLst xmlns:a="http://schemas.openxmlformats.org/drawingml/2006/main">
              <a:ext uri="{FF2B5EF4-FFF2-40B4-BE49-F238E27FC236}">
                <a16:creationId xmlns:a16="http://schemas.microsoft.com/office/drawing/2014/main" id="{A5BBC7B5-B874-4792-B2CB-1ED16345DEA0}"/>
              </a:ext>
            </a:extLst>
          </p:cNvPr>
          <p:cNvSpPr>
            <a:spLocks xmlns:a="http://schemas.openxmlformats.org/drawingml/2006/main" noGrp="1"/>
          </p:cNvSpPr>
          <p:nvPr/>
        </p:nvSpPr>
        <p:spPr>
          <a:xfrm xmlns:a="http://schemas.openxmlformats.org/drawingml/2006/main">
            <a:off x="2651760" y="3419856"/>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Something to share</a:t>
            </a:r>
          </a:p>
        </p:txBody>
      </p:sp>
      <p:sp>
        <p:nvSpPr>
          <p:cNvPr id="9" name="">
            <a:extLst xmlns:a="http://schemas.openxmlformats.org/drawingml/2006/main">
              <a:ext uri="{FF2B5EF4-FFF2-40B4-BE49-F238E27FC236}">
                <a16:creationId xmlns:a16="http://schemas.microsoft.com/office/drawing/2014/main" id="{91A79355-8F6E-4BD5-93E8-AA0DEE508525}"/>
              </a:ext>
            </a:extLst>
          </p:cNvPr>
          <p:cNvSpPr>
            <a:spLocks xmlns:a="http://schemas.openxmlformats.org/drawingml/2006/main" noGrp="1"/>
          </p:cNvSpPr>
          <p:nvPr/>
        </p:nvSpPr>
        <p:spPr>
          <a:xfrm xmlns:a="http://schemas.openxmlformats.org/drawingml/2006/main">
            <a:off x="6080760" y="3419856"/>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Suggest a tool, project or lesson from your own work.</a:t>
            </a:r>
          </a:p>
        </p:txBody>
      </p:sp>
      <p:sp>
        <p:nvSpPr>
          <p:cNvPr id="10" name="">
            <a:extLst xmlns:a="http://schemas.openxmlformats.org/drawingml/2006/main">
              <a:ext uri="{FF2B5EF4-FFF2-40B4-BE49-F238E27FC236}">
                <a16:creationId xmlns:a16="http://schemas.microsoft.com/office/drawing/2014/main" id="{6D314159-B1F4-4764-B72F-892D413736D6}"/>
              </a:ext>
            </a:extLst>
          </p:cNvPr>
          <p:cNvSpPr>
            <a:spLocks xmlns:a="http://schemas.openxmlformats.org/drawingml/2006/main" noGrp="1"/>
          </p:cNvSpPr>
          <p:nvPr/>
        </p:nvSpPr>
        <p:spPr>
          <a:xfrm xmlns:a="http://schemas.openxmlformats.org/drawingml/2006/main">
            <a:off x="713232" y="4498848"/>
            <a:ext cx="1828800" cy="3474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300" b="1">
                <a:solidFill>
                  <a:srgbClr val="54A952"/>
                </a:solidFill>
                <a:latin typeface="Arial"/>
                <a:ea typeface="Arial"/>
                <a:cs typeface="Arial"/>
              </a:defRPr>
            </a:pPr>
            <a:r>
              <a:rPr sz="1300" b="1">
                <a:solidFill>
                  <a:srgbClr val="0F1D38"/>
                </a:solidFill>
                <a:latin typeface="Arial"/>
                <a:ea typeface="Arial"/>
                <a:cs typeface="Arial"/>
              </a:rPr>
              <a:t>ON THE CALL</a:t>
            </a:r>
          </a:p>
        </p:txBody>
      </p:sp>
      <p:sp>
        <p:nvSpPr>
          <p:cNvPr id="11" name="">
            <a:extLst xmlns:a="http://schemas.openxmlformats.org/drawingml/2006/main">
              <a:ext uri="{FF2B5EF4-FFF2-40B4-BE49-F238E27FC236}">
                <a16:creationId xmlns:a16="http://schemas.microsoft.com/office/drawing/2014/main" id="{A86791E0-7D00-4804-9538-81EA8F8A4AB3}"/>
              </a:ext>
            </a:extLst>
          </p:cNvPr>
          <p:cNvSpPr>
            <a:spLocks xmlns:a="http://schemas.openxmlformats.org/drawingml/2006/main" noGrp="1"/>
          </p:cNvSpPr>
          <p:nvPr/>
        </p:nvSpPr>
        <p:spPr>
          <a:xfrm xmlns:a="http://schemas.openxmlformats.org/drawingml/2006/main">
            <a:off x="2651760" y="4498848"/>
            <a:ext cx="3200400" cy="7315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00" b="1">
                <a:solidFill>
                  <a:srgbClr val="0F1D38"/>
                </a:solidFill>
                <a:latin typeface="Arial"/>
                <a:ea typeface="Arial"/>
                <a:cs typeface="Arial"/>
              </a:defRPr>
            </a:pPr>
            <a:r>
              <a:rPr sz="2300" b="1">
                <a:solidFill>
                  <a:srgbClr val="0F1D38"/>
                </a:solidFill>
                <a:latin typeface="Arial"/>
                <a:ea typeface="Arial"/>
                <a:cs typeface="Arial"/>
              </a:rPr>
              <a:t>Room to contribute</a:t>
            </a:r>
          </a:p>
        </p:txBody>
      </p:sp>
      <p:sp>
        <p:nvSpPr>
          <p:cNvPr id="12" name="">
            <a:extLst xmlns:a="http://schemas.openxmlformats.org/drawingml/2006/main">
              <a:ext uri="{FF2B5EF4-FFF2-40B4-BE49-F238E27FC236}">
                <a16:creationId xmlns:a16="http://schemas.microsoft.com/office/drawing/2014/main" id="{D4CAF6FC-A03D-46A8-AB0F-EE6CA62806BC}"/>
              </a:ext>
            </a:extLst>
          </p:cNvPr>
          <p:cNvSpPr>
            <a:spLocks xmlns:a="http://schemas.openxmlformats.org/drawingml/2006/main" noGrp="1"/>
          </p:cNvSpPr>
          <p:nvPr/>
        </p:nvSpPr>
        <p:spPr>
          <a:xfrm xmlns:a="http://schemas.openxmlformats.org/drawingml/2006/main">
            <a:off x="6080760" y="4498848"/>
            <a:ext cx="5029200" cy="8229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00" b="0">
                <a:solidFill>
                  <a:srgbClr val="0F1D38"/>
                </a:solidFill>
                <a:latin typeface="Arial"/>
                <a:ea typeface="Arial"/>
                <a:cs typeface="Arial"/>
              </a:defRPr>
            </a:pPr>
            <a:r>
              <a:rPr sz="1900" b="0">
                <a:solidFill>
                  <a:srgbClr val="0F1D38"/>
                </a:solidFill>
                <a:latin typeface="Arial"/>
                <a:ea typeface="Arial"/>
                <a:cs typeface="Arial"/>
              </a:rPr>
              <a:t>We can plan a future slot or share during the call when time allows.</a:t>
            </a:r>
          </a:p>
        </p:txBody>
      </p:sp>
      <p:sp>
        <p:nvSpPr>
          <p:cNvPr id="13" name="">
            <a:extLst xmlns:a="http://schemas.openxmlformats.org/drawingml/2006/main">
              <a:ext uri="{FF2B5EF4-FFF2-40B4-BE49-F238E27FC236}">
                <a16:creationId xmlns:a16="http://schemas.microsoft.com/office/drawing/2014/main" id="{6E9B5B6B-0D60-4428-9616-D4B9AF4C6E29}"/>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a:solidFill>
                  <a:srgbClr val="0F1D38"/>
                </a:solidFill>
                <a:latin typeface="Arial"/>
                <a:ea typeface="Arial"/>
                <a:cs typeface="Arial"/>
              </a:rPr>
              <a:t>Email lara@hawksmoor.ai with your idea and the time you would need.</a:t>
            </a:r>
          </a:p>
        </p:txBody>
      </p:sp>
      <p:sp>
        <p:nvSpPr>
          <p:cNvPr id="16" name="">
            <a:extLst xmlns:a="http://schemas.openxmlformats.org/drawingml/2006/main">
              <a:ext uri="{FF2B5EF4-FFF2-40B4-BE49-F238E27FC236}">
                <a16:creationId xmlns:a16="http://schemas.microsoft.com/office/drawing/2014/main" id="{F9879285-F2D6-4855-92C6-4D7FA1A4E2B9}"/>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1507DC0E-97E8-40D8-9667-E4E2E50A7A77}"/>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1A2986CC-8BED-4F2A-ABB5-A04EC7C448A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21" name="Hawksmoor navy logo"/>
          <p:cNvPicPr>
            <a:picLocks xmlns:a="http://schemas.openxmlformats.org/drawingml/2006/main" noChangeAspect="1"/>
          </p:cNvPicPr>
          <p:nvPr/>
        </p:nvPicPr>
        <p:blipFill>
          <a:blip xmlns:r="http://schemas.openxmlformats.org/officeDocument/2006/relationships" xmlns:a="http://schemas.openxmlformats.org/drawingml/2006/main" r:embed="R1607781cabcc413e"/>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36F1A82-8F06-44F6-9309-0D4B256685CF}"/>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0DF0425C-324B-4DCE-918F-9F395DBAA892}"/>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23</a:t>
            </a:r>
          </a:p>
        </p:txBody>
      </p:sp>
      <p:pic>
        <p:nvPicPr>
          <p:cNvPr id="10024" name="Picture 10003"/>
          <p:cNvPicPr>
            <a:picLocks xmlns:a="http://schemas.openxmlformats.org/drawingml/2006/main" noChangeAspect="1"/>
          </p:cNvPicPr>
          <p:nvPr/>
        </p:nvPicPr>
        <p:blipFill>
          <a:blip xmlns:r="http://schemas.openxmlformats.org/officeDocument/2006/relationships" xmlns:a="http://schemas.openxmlformats.org/drawingml/2006/main" r:embed="Rc1c9306afed643c8"/>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837628924"/>
      </p:ext>
    </p:extLst>
  </p:cSld>
</p:sld>
</file>

<file path=ppt/slides/slide24.xml><?xml version="1.0" encoding="utf-8"?>
<p:sld xmlns:p="http://schemas.openxmlformats.org/presentationml/2006/main">
  <p:cSld>
    <p:bg>
      <p:bgPr>
        <a:solidFill xmlns:a="http://schemas.openxmlformats.org/drawingml/2006/main">
          <a:srgbClr val="0F1D38"/>
        </a:solidFill>
      </p:bgPr>
    </p:bg>
    <p:spTree>
      <p:nvGrpSpPr>
        <p:cNvPr id="1" name=""/>
        <p:cNvGrpSpPr/>
        <p:nvPr/>
      </p:nvGrpSpPr>
      <p:grpSpPr>
        <a:xfrm xmlns:a="http://schemas.openxmlformats.org/drawingml/2006/main"/>
      </p:grpSpPr>
      <p:pic>
        <p:nvPicPr>
          <p:cNvPr id="10007" name="Picture 2"/>
          <p:cNvPicPr>
            <a:picLocks xmlns:a="http://schemas.openxmlformats.org/drawingml/2006/main" noChangeAspect="1"/>
          </p:cNvPicPr>
          <p:nvPr/>
        </p:nvPicPr>
        <p:blipFill>
          <a:blip xmlns:r="http://schemas.openxmlformats.org/officeDocument/2006/relationships" xmlns:a="http://schemas.openxmlformats.org/drawingml/2006/main" r:embed="R2185e0227d0b4434"/>
          <a:stretch xmlns:a="http://schemas.openxmlformats.org/drawingml/2006/main">
            <a:fillRect l="0" t="0" r="0" b="0"/>
          </a:stretch>
        </p:blipFill>
        <p:spPr>
          <a:xfrm xmlns:a="http://schemas.openxmlformats.org/drawingml/2006/main">
            <a:off x="658368" y="484632"/>
            <a:ext cx="1508760" cy="150876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54FCAB92-BB83-4B4D-8772-A39ED980A1E6}"/>
              </a:ext>
            </a:extLst>
          </p:cNvPr>
          <p:cNvSpPr>
            <a:spLocks xmlns:a="http://schemas.openxmlformats.org/drawingml/2006/main" noGrp="1"/>
          </p:cNvSpPr>
          <p:nvPr/>
        </p:nvSpPr>
        <p:spPr>
          <a:xfrm xmlns:a="http://schemas.openxmlformats.org/drawingml/2006/main">
            <a:off x="704850" y="2266950"/>
            <a:ext cx="95250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5400" b="0">
                <a:solidFill>
                  <a:srgbClr val="FFFFFF"/>
                </a:solidFill>
                <a:latin typeface="Lora"/>
                <a:ea typeface="Lora"/>
                <a:cs typeface="Lora"/>
              </a:defRPr>
            </a:pPr>
            <a:r>
              <a:rPr sz="5400" b="0">
                <a:solidFill>
                  <a:srgbClr val="FFFFFF"/>
                </a:solidFill>
                <a:latin typeface="Lora"/>
                <a:ea typeface="Lora"/>
                <a:cs typeface="Lora"/>
              </a:rPr>
              <a:t>Build your Chief of Staff.</a:t>
            </a:r>
          </a:p>
          <a:p xmlns:a="http://schemas.openxmlformats.org/drawingml/2006/main">
            <a:pPr>
              <a:buNone/>
              <a:defRPr sz="5400" b="0">
                <a:solidFill>
                  <a:srgbClr val="FFFFFF"/>
                </a:solidFill>
                <a:latin typeface="Lora"/>
                <a:ea typeface="Lora"/>
                <a:cs typeface="Lora"/>
              </a:defRPr>
            </a:pPr>
            <a:r>
              <a:rPr sz="5400" b="0">
                <a:solidFill>
                  <a:srgbClr val="FFFFFF"/>
                </a:solidFill>
                <a:latin typeface="Lora"/>
                <a:ea typeface="Lora"/>
                <a:cs typeface="Lora"/>
              </a:rPr>
              <a:t>Keep the work in view.</a:t>
            </a:r>
          </a:p>
        </p:txBody>
      </p:sp>
      <p:sp>
        <p:nvSpPr>
          <p:cNvPr id="12" name="">
            <a:extLst xmlns:a="http://schemas.openxmlformats.org/drawingml/2006/main">
              <a:ext uri="{FF2B5EF4-FFF2-40B4-BE49-F238E27FC236}">
                <a16:creationId xmlns:a16="http://schemas.microsoft.com/office/drawing/2014/main" id="{210E45DF-4D00-423A-826B-840219705206}"/>
              </a:ext>
            </a:extLst>
          </p:cNvPr>
          <p:cNvSpPr>
            <a:spLocks xmlns:a="http://schemas.openxmlformats.org/drawingml/2006/main" noGrp="1"/>
          </p:cNvSpPr>
          <p:nvPr/>
        </p:nvSpPr>
        <p:spPr>
          <a:xfrm xmlns:a="http://schemas.openxmlformats.org/drawingml/2006/main">
            <a:off x="723900" y="4333875"/>
            <a:ext cx="10477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0">
                <a:solidFill>
                  <a:srgbClr val="FFFFFF"/>
                </a:solidFill>
                <a:latin typeface="Arial"/>
                <a:ea typeface="Arial"/>
                <a:cs typeface="Arial"/>
              </a:defRPr>
            </a:pPr>
            <a:r>
              <a:rPr sz="2175" b="0">
                <a:solidFill>
                  <a:srgbClr val="FFFFFF"/>
                </a:solidFill>
                <a:latin typeface="Arial"/>
                <a:ea typeface="Arial"/>
                <a:cs typeface="Arial"/>
              </a:rPr>
              <a:t>Download the build guide and Hobson demo from this week’s Field Notes.</a:t>
            </a:r>
          </a:p>
        </p:txBody>
      </p:sp>
      <p:sp>
        <p:nvSpPr>
          <p:cNvPr id="13" name="">
            <a:extLst xmlns:a="http://schemas.openxmlformats.org/drawingml/2006/main">
              <a:ext uri="{FF2B5EF4-FFF2-40B4-BE49-F238E27FC236}">
                <a16:creationId xmlns:a16="http://schemas.microsoft.com/office/drawing/2014/main" id="{93AEC6DD-EBDD-4023-A478-103ADB65B182}"/>
              </a:ext>
            </a:extLst>
          </p:cNvPr>
          <p:cNvSpPr>
            <a:spLocks xmlns:a="http://schemas.openxmlformats.org/drawingml/2006/main" noGrp="1"/>
          </p:cNvSpPr>
          <p:nvPr/>
        </p:nvSpPr>
        <p:spPr>
          <a:xfrm xmlns:a="http://schemas.openxmlformats.org/drawingml/2006/main">
            <a:off x="723900" y="5353050"/>
            <a:ext cx="1047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950" b="1">
                <a:solidFill>
                  <a:srgbClr val="78B96B"/>
                </a:solidFill>
                <a:latin typeface="Arial"/>
                <a:ea typeface="Arial"/>
                <a:cs typeface="Arial"/>
              </a:defRPr>
            </a:pPr>
            <a:r>
              <a:rPr sz="1950" b="1">
                <a:solidFill>
                  <a:srgbClr val="78B96B"/>
                </a:solidFill>
                <a:latin typeface="Arial"/>
                <a:ea typeface="Arial"/>
                <a:cs typeface="Arial"/>
                <a:hlinkClick xmlns:r="http://schemas.openxmlformats.org/officeDocument/2006/relationships" r:id="Rb723bada344a4f8d"/>
              </a:rPr>
              <a:t>No session October 9. Agent Chains: October 15, 8 a.m. PT / 11 a.m. ET.</a:t>
            </a:r>
          </a:p>
        </p:txBody>
      </p:sp>
      <p:sp>
        <p:nvSpPr>
          <p:cNvPr id="14" name="">
            <a:extLst xmlns:a="http://schemas.openxmlformats.org/drawingml/2006/main">
              <a:ext uri="{FF2B5EF4-FFF2-40B4-BE49-F238E27FC236}">
                <a16:creationId xmlns:a16="http://schemas.microsoft.com/office/drawing/2014/main" id="{419B6B66-5239-48A6-B223-6F1F3B17EEEC}"/>
              </a:ext>
            </a:extLst>
          </p:cNvPr>
          <p:cNvSpPr>
            <a:spLocks xmlns:a="http://schemas.openxmlformats.org/drawingml/2006/main" noGrp="1"/>
          </p:cNvSpPr>
          <p:nvPr/>
        </p:nvSpPr>
        <p:spPr>
          <a:xfrm xmlns:a="http://schemas.openxmlformats.org/drawingml/2006/main">
            <a:off x="723900" y="58578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1">
                <a:solidFill>
                  <a:srgbClr val="DAA520"/>
                </a:solidFill>
                <a:latin typeface="Arial"/>
                <a:ea typeface="Arial"/>
                <a:cs typeface="Arial"/>
              </a:defRPr>
            </a:pPr>
            <a:r>
              <a:rPr sz="1800" b="1">
                <a:solidFill>
                  <a:srgbClr val="DAA520"/>
                </a:solidFill>
                <a:latin typeface="Arial"/>
                <a:ea typeface="Arial"/>
                <a:cs typeface="Arial"/>
                <a:hlinkClick xmlns:r="http://schemas.openxmlformats.org/officeDocument/2006/relationships" r:id="R386d74fbb3c9412b"/>
              </a:rPr>
              <a:t>Open this week’s Field Notes and downloads</a:t>
            </a:r>
          </a:p>
        </p:txBody>
      </p:sp>
      <p:sp>
        <p:nvSpPr>
          <p:cNvPr id="16" name="">
            <a:extLst xmlns:a="http://schemas.openxmlformats.org/drawingml/2006/main">
              <a:ext uri="{FF2B5EF4-FFF2-40B4-BE49-F238E27FC236}">
                <a16:creationId xmlns:a16="http://schemas.microsoft.com/office/drawing/2014/main" id="{860A899D-98E2-49E6-815F-AC775927E784}"/>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FFFFFF"/>
                </a:solidFill>
                <a:latin typeface="Arial"/>
                <a:ea typeface="Arial"/>
                <a:cs typeface="Arial"/>
              </a:defRPr>
            </a:pPr>
          </a:p>
        </p:txBody>
      </p:sp>
      <p:sp>
        <p:nvSpPr>
          <p:cNvPr id="17" name="">
            <a:extLst xmlns:a="http://schemas.openxmlformats.org/drawingml/2006/main">
              <a:ext uri="{FF2B5EF4-FFF2-40B4-BE49-F238E27FC236}">
                <a16:creationId xmlns:a16="http://schemas.microsoft.com/office/drawing/2014/main" id="{548F8A43-3D00-4979-9257-B29E3BB04632}"/>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FFFFFF"/>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EAB3C9AA-E390-4A07-9582-08E756B3182A}"/>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5" name="Hawksmoor navy logo"/>
          <p:cNvPicPr>
            <a:picLocks xmlns:a="http://schemas.openxmlformats.org/drawingml/2006/main" noChangeAspect="1"/>
          </p:cNvPicPr>
          <p:nvPr/>
        </p:nvPicPr>
        <p:blipFill>
          <a:blip xmlns:r="http://schemas.openxmlformats.org/officeDocument/2006/relationships" xmlns:a="http://schemas.openxmlformats.org/drawingml/2006/main" r:embed="R42b255a94e22457d"/>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844ACB3D-3BCC-45C9-BFAC-C8F9A69358D2}"/>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D5D8F6F9-1415-4545-ACDE-21DBD6D84D6B}"/>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24</a:t>
            </a:r>
          </a:p>
        </p:txBody>
      </p:sp>
      <p:pic>
        <p:nvPicPr>
          <p:cNvPr id="10018" name="Picture 10003"/>
          <p:cNvPicPr>
            <a:picLocks xmlns:a="http://schemas.openxmlformats.org/drawingml/2006/main" noChangeAspect="1"/>
          </p:cNvPicPr>
          <p:nvPr/>
        </p:nvPicPr>
        <p:blipFill>
          <a:blip xmlns:r="http://schemas.openxmlformats.org/officeDocument/2006/relationships" xmlns:a="http://schemas.openxmlformats.org/drawingml/2006/main" r:embed="Re1f3dc4ecfa24575"/>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13783042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F070068-9D2A-4A42-AC73-CEAC1D4B36D6}"/>
              </a:ext>
            </a:extLst>
          </p:cNvPr>
          <p:cNvSpPr>
            <a:spLocks xmlns:a="http://schemas.openxmlformats.org/drawingml/2006/main" noGrp="1"/>
          </p:cNvSpPr>
          <p:nvPr/>
        </p:nvSpPr>
        <p:spPr>
          <a:xfrm xmlns:a="http://schemas.openxmlformats.org/drawingml/2006/main">
            <a:off x="612648" y="411480"/>
            <a:ext cx="10789920" cy="2560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120" b="1">
                <a:solidFill>
                  <a:srgbClr val="54A952"/>
                </a:solidFill>
                <a:latin typeface="Arial"/>
                <a:ea typeface="Arial"/>
                <a:cs typeface="Arial"/>
              </a:defRPr>
            </a:pPr>
            <a:r>
              <a:rPr sz="1125" b="1">
                <a:solidFill>
                  <a:srgbClr val="0F1D38"/>
                </a:solidFill>
                <a:latin typeface="Arial"/>
                <a:ea typeface="Arial"/>
                <a:cs typeface="Arial"/>
              </a:rPr>
              <a:t>SOURCES  /  CHECKED OCTOBER 2</a:t>
            </a:r>
          </a:p>
        </p:txBody>
      </p:sp>
      <p:sp>
        <p:nvSpPr>
          <p:cNvPr id="2" name="">
            <a:extLst xmlns:a="http://schemas.openxmlformats.org/drawingml/2006/main">
              <a:ext uri="{FF2B5EF4-FFF2-40B4-BE49-F238E27FC236}">
                <a16:creationId xmlns:a16="http://schemas.microsoft.com/office/drawing/2014/main" id="{81C42E24-A216-4A68-A70E-6B8D311FD554}"/>
              </a:ext>
            </a:extLst>
          </p:cNvPr>
          <p:cNvSpPr>
            <a:spLocks xmlns:a="http://schemas.openxmlformats.org/drawingml/2006/main" noGrp="1"/>
          </p:cNvSpPr>
          <p:nvPr/>
        </p:nvSpPr>
        <p:spPr>
          <a:xfrm xmlns:a="http://schemas.openxmlformats.org/drawingml/2006/main">
            <a:off x="612648" y="877824"/>
            <a:ext cx="10881360" cy="1033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550" b="1">
                <a:solidFill>
                  <a:srgbClr val="0F1D38"/>
                </a:solidFill>
                <a:latin typeface="Arial"/>
                <a:ea typeface="Arial"/>
                <a:cs typeface="Arial"/>
              </a:defRPr>
            </a:pPr>
            <a:r>
              <a:rPr sz="3225" b="0">
                <a:solidFill>
                  <a:srgbClr val="0F1D38"/>
                </a:solidFill>
                <a:latin typeface="Lora"/>
                <a:ea typeface="Lora"/>
                <a:cs typeface="Lora"/>
              </a:rPr>
              <a:t>The framework is portable. Product capabilities are versioned.</a:t>
            </a:r>
          </a:p>
        </p:txBody>
      </p:sp>
      <p:sp>
        <p:nvSpPr>
          <p:cNvPr id="4" name="">
            <a:extLst xmlns:a="http://schemas.openxmlformats.org/drawingml/2006/main">
              <a:ext uri="{FF2B5EF4-FFF2-40B4-BE49-F238E27FC236}">
                <a16:creationId xmlns:a16="http://schemas.microsoft.com/office/drawing/2014/main" id="{5E21DA93-C1F6-4D9F-AD38-EBDEBBA7FEBB}"/>
              </a:ext>
            </a:extLst>
          </p:cNvPr>
          <p:cNvSpPr>
            <a:spLocks xmlns:a="http://schemas.openxmlformats.org/drawingml/2006/main" noGrp="1"/>
          </p:cNvSpPr>
          <p:nvPr/>
        </p:nvSpPr>
        <p:spPr>
          <a:xfrm xmlns:a="http://schemas.openxmlformats.org/drawingml/2006/main">
            <a:off x="731520" y="22860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fecff36d72774ba8"/>
              </a:rPr>
              <a:t>The AI Show: Episode 243 (Roetzer) and Episode 244 (Alibaba.com)</a:t>
            </a:r>
          </a:p>
        </p:txBody>
      </p:sp>
      <p:sp>
        <p:nvSpPr>
          <p:cNvPr id="5" name="">
            <a:extLst xmlns:a="http://schemas.openxmlformats.org/drawingml/2006/main">
              <a:ext uri="{FF2B5EF4-FFF2-40B4-BE49-F238E27FC236}">
                <a16:creationId xmlns:a16="http://schemas.microsoft.com/office/drawing/2014/main" id="{893DE259-C3D9-4ADE-8E48-A57A2D992FF2}"/>
              </a:ext>
            </a:extLst>
          </p:cNvPr>
          <p:cNvSpPr>
            <a:spLocks xmlns:a="http://schemas.openxmlformats.org/drawingml/2006/main" noGrp="1"/>
          </p:cNvSpPr>
          <p:nvPr/>
        </p:nvSpPr>
        <p:spPr>
          <a:xfrm xmlns:a="http://schemas.openxmlformats.org/drawingml/2006/main">
            <a:off x="731520" y="27432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62c30d41151c4ed4"/>
              </a:rPr>
              <a:t>OpenAI: GPT-6.1 Sol and dots announcements</a:t>
            </a:r>
          </a:p>
        </p:txBody>
      </p:sp>
      <p:sp>
        <p:nvSpPr>
          <p:cNvPr id="6" name="">
            <a:extLst xmlns:a="http://schemas.openxmlformats.org/drawingml/2006/main">
              <a:ext uri="{FF2B5EF4-FFF2-40B4-BE49-F238E27FC236}">
                <a16:creationId xmlns:a16="http://schemas.microsoft.com/office/drawing/2014/main" id="{D1958060-E78C-4B06-A688-10374AD60F2B}"/>
              </a:ext>
            </a:extLst>
          </p:cNvPr>
          <p:cNvSpPr>
            <a:spLocks xmlns:a="http://schemas.openxmlformats.org/drawingml/2006/main" noGrp="1"/>
          </p:cNvSpPr>
          <p:nvPr/>
        </p:nvSpPr>
        <p:spPr>
          <a:xfrm xmlns:a="http://schemas.openxmlformats.org/drawingml/2006/main">
            <a:off x="731520" y="32004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2b6dacc73f654544"/>
              </a:rPr>
              <a:t>Google: Gemini 4 Argon announcement and platform documentation</a:t>
            </a:r>
          </a:p>
        </p:txBody>
      </p:sp>
      <p:sp>
        <p:nvSpPr>
          <p:cNvPr id="7" name="">
            <a:extLst xmlns:a="http://schemas.openxmlformats.org/drawingml/2006/main">
              <a:ext uri="{FF2B5EF4-FFF2-40B4-BE49-F238E27FC236}">
                <a16:creationId xmlns:a16="http://schemas.microsoft.com/office/drawing/2014/main" id="{FAE0EF18-D483-44E3-9A21-CF1149AFE8BC}"/>
              </a:ext>
            </a:extLst>
          </p:cNvPr>
          <p:cNvSpPr>
            <a:spLocks xmlns:a="http://schemas.openxmlformats.org/drawingml/2006/main" noGrp="1"/>
          </p:cNvSpPr>
          <p:nvPr/>
        </p:nvSpPr>
        <p:spPr>
          <a:xfrm xmlns:a="http://schemas.openxmlformats.org/drawingml/2006/main">
            <a:off x="731520" y="36576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a:solidFill>
                  <a:srgbClr val="0F1D38"/>
                </a:solidFill>
                <a:latin typeface="Arial"/>
                <a:ea typeface="Arial"/>
                <a:cs typeface="Arial"/>
                <a:hlinkClick xmlns:r="http://schemas.openxmlformats.org/officeDocument/2006/relationships" r:id="R71f4163b1dfb485a"/>
              </a:rPr>
              <a:t>October 1: Barclays + Claude and ChatGPT release notes</a:t>
            </a:r>
          </a:p>
        </p:txBody>
      </p:sp>
      <p:sp>
        <p:nvSpPr>
          <p:cNvPr id="8" name="">
            <a:extLst xmlns:a="http://schemas.openxmlformats.org/drawingml/2006/main">
              <a:ext uri="{FF2B5EF4-FFF2-40B4-BE49-F238E27FC236}">
                <a16:creationId xmlns:a16="http://schemas.microsoft.com/office/drawing/2014/main" id="{4AADDD3F-9C63-4326-AB1D-FE52CFA4BCA9}"/>
              </a:ext>
            </a:extLst>
          </p:cNvPr>
          <p:cNvSpPr>
            <a:spLocks xmlns:a="http://schemas.openxmlformats.org/drawingml/2006/main" noGrp="1"/>
          </p:cNvSpPr>
          <p:nvPr/>
        </p:nvSpPr>
        <p:spPr>
          <a:xfrm xmlns:a="http://schemas.openxmlformats.org/drawingml/2006/main">
            <a:off x="731520" y="41148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u="none">
                <a:solidFill>
                  <a:srgbClr val="0F1D38"/>
                </a:solidFill>
                <a:latin typeface="Arial"/>
                <a:ea typeface="Arial"/>
                <a:cs typeface="Arial"/>
              </a:rPr>
              <a:t>The Hobson case, people, and amounts are fictional.</a:t>
            </a:r>
          </a:p>
        </p:txBody>
      </p:sp>
      <p:sp>
        <p:nvSpPr>
          <p:cNvPr id="9" name="">
            <a:extLst xmlns:a="http://schemas.openxmlformats.org/drawingml/2006/main">
              <a:ext uri="{FF2B5EF4-FFF2-40B4-BE49-F238E27FC236}">
                <a16:creationId xmlns:a16="http://schemas.microsoft.com/office/drawing/2014/main" id="{A2B7A9A5-7B5A-4828-8156-257B9C5F6FB8}"/>
              </a:ext>
            </a:extLst>
          </p:cNvPr>
          <p:cNvSpPr>
            <a:spLocks xmlns:a="http://schemas.openxmlformats.org/drawingml/2006/main" noGrp="1"/>
          </p:cNvSpPr>
          <p:nvPr/>
        </p:nvSpPr>
        <p:spPr>
          <a:xfrm xmlns:a="http://schemas.openxmlformats.org/drawingml/2006/main">
            <a:off x="731520" y="45720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u="none">
                <a:solidFill>
                  <a:srgbClr val="0F1D38"/>
                </a:solidFill>
                <a:latin typeface="Arial"/>
                <a:ea typeface="Arial"/>
                <a:cs typeface="Arial"/>
              </a:rPr>
              <a:t>Reader notes include news context and sources. The script supplies prompts.</a:t>
            </a:r>
          </a:p>
        </p:txBody>
      </p:sp>
      <p:sp>
        <p:nvSpPr>
          <p:cNvPr id="10" name="">
            <a:extLst xmlns:a="http://schemas.openxmlformats.org/drawingml/2006/main">
              <a:ext uri="{FF2B5EF4-FFF2-40B4-BE49-F238E27FC236}">
                <a16:creationId xmlns:a16="http://schemas.microsoft.com/office/drawing/2014/main" id="{76FCEE71-9C86-46F8-A868-1F62E498B166}"/>
              </a:ext>
            </a:extLst>
          </p:cNvPr>
          <p:cNvSpPr>
            <a:spLocks xmlns:a="http://schemas.openxmlformats.org/drawingml/2006/main" noGrp="1"/>
          </p:cNvSpPr>
          <p:nvPr/>
        </p:nvSpPr>
        <p:spPr>
          <a:xfrm xmlns:a="http://schemas.openxmlformats.org/drawingml/2006/main">
            <a:off x="731520" y="5029200"/>
            <a:ext cx="1033272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0F1D38"/>
                </a:solidFill>
                <a:latin typeface="Arial"/>
                <a:ea typeface="Arial"/>
                <a:cs typeface="Arial"/>
              </a:defRPr>
            </a:pPr>
            <a:r>
              <a:rPr sz="1800" b="0" u="none">
                <a:solidFill>
                  <a:srgbClr val="0F1D38"/>
                </a:solidFill>
                <a:latin typeface="Arial"/>
                <a:ea typeface="Arial"/>
                <a:cs typeface="Arial"/>
                <a:hlinkClick xmlns:r="http://schemas.openxmlformats.org/officeDocument/2006/relationships" r:id="R7e35397d611b4f4e"/>
              </a:rPr>
              <a:t>Downloads: build guide, Hobson demo, and this presentation</a:t>
            </a:r>
          </a:p>
        </p:txBody>
      </p:sp>
      <p:sp>
        <p:nvSpPr>
          <p:cNvPr id="11" name="">
            <a:extLst xmlns:a="http://schemas.openxmlformats.org/drawingml/2006/main">
              <a:ext uri="{FF2B5EF4-FFF2-40B4-BE49-F238E27FC236}">
                <a16:creationId xmlns:a16="http://schemas.microsoft.com/office/drawing/2014/main" id="{DC3872E9-BD69-4CD8-ADB9-571F00B11F7E}"/>
              </a:ext>
            </a:extLst>
          </p:cNvPr>
          <p:cNvSpPr>
            <a:spLocks xmlns:a="http://schemas.openxmlformats.org/drawingml/2006/main" noGrp="1"/>
          </p:cNvSpPr>
          <p:nvPr/>
        </p:nvSpPr>
        <p:spPr>
          <a:xfrm xmlns:a="http://schemas.openxmlformats.org/drawingml/2006/main">
            <a:off x="713232" y="5870448"/>
            <a:ext cx="10424160" cy="3931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400" b="0">
                <a:solidFill>
                  <a:srgbClr val="4B586D"/>
                </a:solidFill>
                <a:latin typeface="Arial"/>
                <a:ea typeface="Arial"/>
                <a:cs typeface="Arial"/>
              </a:defRPr>
            </a:pPr>
            <a:r>
              <a:rPr sz="1400" b="0" u="none">
                <a:solidFill>
                  <a:srgbClr val="0F1D38"/>
                </a:solidFill>
                <a:latin typeface="Arial"/>
                <a:ea typeface="Arial"/>
                <a:cs typeface="Arial"/>
              </a:rPr>
              <a:t>Recheck platform features and rollout before presenting.</a:t>
            </a:r>
          </a:p>
        </p:txBody>
      </p:sp>
      <p:sp>
        <p:nvSpPr>
          <p:cNvPr id="14" name="">
            <a:extLst xmlns:a="http://schemas.openxmlformats.org/drawingml/2006/main">
              <a:ext uri="{FF2B5EF4-FFF2-40B4-BE49-F238E27FC236}">
                <a16:creationId xmlns:a16="http://schemas.microsoft.com/office/drawing/2014/main" id="{E04658D8-8799-4521-B341-B253A2EECB68}"/>
              </a:ext>
            </a:extLst>
          </p:cNvPr>
          <p:cNvSpPr>
            <a:spLocks xmlns:a="http://schemas.openxmlformats.org/drawingml/2006/main" noGrp="1"/>
          </p:cNvSpPr>
          <p:nvPr/>
        </p:nvSpPr>
        <p:spPr>
          <a:xfrm xmlns:a="http://schemas.openxmlformats.org/drawingml/2006/main">
            <a:off x="4048125" y="6496050"/>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975" b="0">
                <a:solidFill>
                  <a:srgbClr val="0F1D38"/>
                </a:solidFill>
                <a:latin typeface="Arial"/>
                <a:ea typeface="Arial"/>
                <a:cs typeface="Arial"/>
              </a:defRPr>
            </a:pPr>
          </a:p>
        </p:txBody>
      </p:sp>
      <p:sp>
        <p:nvSpPr>
          <p:cNvPr id="15" name="">
            <a:extLst xmlns:a="http://schemas.openxmlformats.org/drawingml/2006/main">
              <a:ext uri="{FF2B5EF4-FFF2-40B4-BE49-F238E27FC236}">
                <a16:creationId xmlns:a16="http://schemas.microsoft.com/office/drawing/2014/main" id="{98739D59-0C58-4133-BFB6-647C8A829A5D}"/>
              </a:ext>
            </a:extLst>
          </p:cNvPr>
          <p:cNvSpPr>
            <a:spLocks xmlns:a="http://schemas.openxmlformats.org/drawingml/2006/main" noGrp="1"/>
          </p:cNvSpPr>
          <p:nvPr/>
        </p:nvSpPr>
        <p:spPr>
          <a:xfrm xmlns:a="http://schemas.openxmlformats.org/drawingml/2006/main">
            <a:off x="11239500" y="6477000"/>
            <a:ext cx="476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0F1D38"/>
                </a:solidFill>
                <a:latin typeface="Arial"/>
                <a:ea typeface="Arial"/>
                <a:cs typeface="Arial"/>
              </a:defRPr>
            </a:pPr>
          </a:p>
        </p:txBody>
      </p:sp>
      <p:sp>
        <p:nvSpPr>
          <p:cNvPr id="10000" name="Logo white strip">
            <a:extLst xmlns:a="http://schemas.openxmlformats.org/drawingml/2006/main">
              <a:ext uri="{FF2B5EF4-FFF2-40B4-BE49-F238E27FC236}">
                <a16:creationId xmlns:a16="http://schemas.microsoft.com/office/drawing/2014/main" id="{5CECE598-7BB4-4AB7-A1AE-A0A338E87969}"/>
              </a:ext>
            </a:extLst>
          </p:cNvPr>
          <p:cNvSpPr>
            <a:spLocks xmlns:a="http://schemas.openxmlformats.org/drawingml/2006/main" noGrp="1"/>
          </p:cNvSpPr>
          <p:nvPr/>
        </p:nvSpPr>
        <p:spPr>
          <a:xfrm xmlns:a="http://schemas.openxmlformats.org/drawingml/2006/main">
            <a:off x="0" y="6291072"/>
            <a:ext cx="12191695" cy="566928"/>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p:txBody>
      </p:sp>
      <p:pic>
        <p:nvPicPr>
          <p:cNvPr id="10019" name="Hawksmoor navy logo"/>
          <p:cNvPicPr>
            <a:picLocks xmlns:a="http://schemas.openxmlformats.org/drawingml/2006/main" noChangeAspect="1"/>
          </p:cNvPicPr>
          <p:nvPr/>
        </p:nvPicPr>
        <p:blipFill>
          <a:blip xmlns:r="http://schemas.openxmlformats.org/officeDocument/2006/relationships" xmlns:a="http://schemas.openxmlformats.org/drawingml/2006/main" r:embed="R54fb5b62cf7544b6"/>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
        <p:nvSpPr>
          <p:cNvPr id="10002" name="Footer text">
            <a:extLst xmlns:a="http://schemas.openxmlformats.org/drawingml/2006/main">
              <a:ext uri="{FF2B5EF4-FFF2-40B4-BE49-F238E27FC236}">
                <a16:creationId xmlns:a16="http://schemas.microsoft.com/office/drawing/2014/main" id="{6561D8F9-242E-4D0A-A5B6-1C7AA13FE9CE}"/>
              </a:ext>
            </a:extLst>
          </p:cNvPr>
          <p:cNvSpPr>
            <a:spLocks xmlns:a="http://schemas.openxmlformats.org/drawingml/2006/main" noGrp="1"/>
          </p:cNvSpPr>
          <p:nvPr/>
        </p:nvSpPr>
        <p:spPr>
          <a:xfrm xmlns:a="http://schemas.openxmlformats.org/drawingml/2006/main">
            <a:off x="3794760" y="6446520"/>
            <a:ext cx="4937760"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ctr">
              <a:buNone/>
            </a:pPr>
            <a:r>
              <a:rPr sz="850">
                <a:solidFill>
                  <a:srgbClr val="0F1D38"/>
                </a:solidFill>
                <a:latin typeface="Arial"/>
                <a:ea typeface="Arial"/>
                <a:cs typeface="Arial"/>
              </a:rPr>
              <a:t>the signal room  /  Women in Enterprise AI</a:t>
            </a:r>
          </a:p>
        </p:txBody>
      </p:sp>
      <p:sp>
        <p:nvSpPr>
          <p:cNvPr id="10003" name="Footer text">
            <a:extLst xmlns:a="http://schemas.openxmlformats.org/drawingml/2006/main">
              <a:ext uri="{FF2B5EF4-FFF2-40B4-BE49-F238E27FC236}">
                <a16:creationId xmlns:a16="http://schemas.microsoft.com/office/drawing/2014/main" id="{8D5542D3-96C0-4E16-9DCC-4A14E34A34E1}"/>
              </a:ext>
            </a:extLst>
          </p:cNvPr>
          <p:cNvSpPr>
            <a:spLocks xmlns:a="http://schemas.openxmlformats.org/drawingml/2006/main" noGrp="1"/>
          </p:cNvSpPr>
          <p:nvPr/>
        </p:nvSpPr>
        <p:spPr>
          <a:xfrm xmlns:a="http://schemas.openxmlformats.org/drawingml/2006/main">
            <a:off x="11292840" y="6446520"/>
            <a:ext cx="292608" cy="283464"/>
          </a:xfrm>
          <a:prstGeom xmlns:a="http://schemas.openxmlformats.org/drawingml/2006/main" prst="rect">
            <a:avLst/>
          </a:prstGeom>
          <a:noFill xmlns:a="http://schemas.openxmlformats.org/drawingml/2006/main"/>
        </p:spPr>
        <p:txBody>
          <a:bodyPr xmlns:a="http://schemas.openxmlformats.org/drawingml/2006/main" wrap="none" lIns="0" tIns="0" rIns="0" bIns="0" anchor="ctr"/>
          <a:lstStyle xmlns:a="http://schemas.openxmlformats.org/drawingml/2006/main"/>
          <a:p xmlns:a="http://schemas.openxmlformats.org/drawingml/2006/main">
            <a:pPr algn="r">
              <a:buNone/>
            </a:pPr>
            <a:r>
              <a:rPr sz="850">
                <a:solidFill>
                  <a:srgbClr val="0F1D38"/>
                </a:solidFill>
                <a:latin typeface="Arial"/>
                <a:ea typeface="Arial"/>
                <a:cs typeface="Arial"/>
              </a:rPr>
              <a:t>25</a:t>
            </a:r>
          </a:p>
        </p:txBody>
      </p:sp>
      <p:pic>
        <p:nvPicPr>
          <p:cNvPr id="10022" name="Picture 10003"/>
          <p:cNvPicPr>
            <a:picLocks xmlns:a="http://schemas.openxmlformats.org/drawingml/2006/main" noChangeAspect="1"/>
          </p:cNvPicPr>
          <p:nvPr/>
        </p:nvPicPr>
        <p:blipFill>
          <a:blip xmlns:r="http://schemas.openxmlformats.org/officeDocument/2006/relationships" xmlns:a="http://schemas.openxmlformats.org/drawingml/2006/main" r:embed="Rb9bd071b07b34e32"/>
          <a:stretch xmlns:a="http://schemas.openxmlformats.org/drawingml/2006/main">
            <a:fillRect l="0" t="0" r="0" b="0"/>
          </a:stretch>
        </p:blipFill>
        <p:spPr>
          <a:xfrm xmlns:a="http://schemas.openxmlformats.org/drawingml/2006/main">
            <a:off x="640080" y="6423660"/>
            <a:ext cx="1947672" cy="341071"/>
          </a:xfrm>
          <a:prstGeom xmlns:a="http://schemas.openxmlformats.org/drawingml/2006/main" prst="rect">
            <a:avLst/>
          </a:prstGeom>
        </p:spPr>
      </p:pic>
    </p:spTree>
    <p:extLst>
      <p:ext uri="{BB962C8B-B14F-4D97-AF65-F5344CB8AC3E}">
        <p14:creationId xmlns:p14="http://schemas.microsoft.com/office/powerpoint/2010/main" val="1743984550"/>
      </p:ext>
    </p:extLst>
  </p:cSld>
</p:sld>
</file>

<file path=ppt/theme/theme1.xml><?xml version="1.0" encoding="utf-8"?>
<a:theme xmlns:a="http://schemas.openxmlformats.org/drawingml/2006/main" name="ChatGPT">
  <a:themeElements>
    <a:clrScheme name="Hawksmoor Editorial 2026">
      <a:dk1>
        <a:srgbClr val="0F1D38"/>
      </a:dk1>
      <a:lt1>
        <a:srgbClr val="FFFFFF"/>
      </a:lt1>
      <a:dk2>
        <a:srgbClr val="52627A"/>
      </a:dk2>
      <a:lt2>
        <a:srgbClr val="EEF3F8"/>
      </a:lt2>
      <a:accent1>
        <a:srgbClr val="7CCB63"/>
      </a:accent1>
      <a:accent2>
        <a:srgbClr val="DAA520"/>
      </a:accent2>
      <a:accent3>
        <a:srgbClr val="667E9F"/>
      </a:accent3>
      <a:accent4>
        <a:srgbClr val="AF344D"/>
      </a:accent4>
      <a:accent5>
        <a:srgbClr val="0F1D38"/>
      </a:accent5>
      <a:accent6>
        <a:srgbClr val="CCD5E0"/>
      </a:accent6>
      <a:hlink>
        <a:srgbClr val="667E9F"/>
      </a:hlink>
      <a:folHlink>
        <a:srgbClr val="AF344D"/>
      </a:folHlink>
    </a:clrScheme>
    <a:fontScheme name="Office">
      <a:majorFont>
        <a:latin typeface="Arial"/>
        <a:ea typeface="Calibri Light"/>
        <a:cs typeface="Calibri Light"/>
      </a:majorFont>
      <a:minorFont>
        <a:latin typeface="Arial"/>
        <a:ea typeface="Calibri"/>
        <a:cs typeface="Calibri"/>
      </a:minorFont>
    </a:fontScheme>
    <a:fmtScheme name="Hawksmoor Editorial 2026">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2026-10-02T09:39:13.7660000Z</dcterms:created>
  <dcterms:modified xsi:type="dcterms:W3CDTF">2026-10-02T09:39:13.7660000Z</dcterms:modified>
</coreProperties>
</file>