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a2b31235338481e" /><Relationship Type="http://schemas.openxmlformats.org/officeDocument/2006/relationships/extended-properties" Target="/docProps/app.xml" Id="R1f91290d94a0454e" /><Relationship Type="http://schemas.openxmlformats.org/officeDocument/2006/relationships/officeDocument" Target="/ppt/presentation.xml" Id="Ra838b7c35be34b43" /></Relationships>
</file>

<file path=ppt/presentation.xml><?xml version="1.0" encoding="utf-8"?>
<p:presentation xmlns:p="http://schemas.openxmlformats.org/presentationml/2006/main">
  <p:sldMasterIdLst>
    <p:sldMasterId xmlns:r="http://schemas.openxmlformats.org/officeDocument/2006/relationships" id="2147483648" r:id="Rb50adf35b32748df"/>
  </p:sldMasterIdLst>
  <p:notesMasterIdLst>
    <p:notesMasterId xmlns:r="http://schemas.openxmlformats.org/officeDocument/2006/relationships" r:id="R5ec7041b2ef6470a"/>
  </p:notesMasterIdLst>
  <p:sldIdLst>
    <p:sldId xmlns:r="http://schemas.openxmlformats.org/officeDocument/2006/relationships" id="256" r:id="R5b78ce34605c4e8b"/>
    <p:sldId xmlns:r="http://schemas.openxmlformats.org/officeDocument/2006/relationships" id="257" r:id="R6d0ebd6488a9481f"/>
    <p:sldId xmlns:r="http://schemas.openxmlformats.org/officeDocument/2006/relationships" id="258" r:id="R5f2f8285b914411a"/>
    <p:sldId xmlns:r="http://schemas.openxmlformats.org/officeDocument/2006/relationships" id="259" r:id="R7eb57702240a4d9b"/>
    <p:sldId xmlns:r="http://schemas.openxmlformats.org/officeDocument/2006/relationships" id="260" r:id="R887629bf88384ae1"/>
    <p:sldId xmlns:r="http://schemas.openxmlformats.org/officeDocument/2006/relationships" id="261" r:id="R199964963e494d48"/>
    <p:sldId xmlns:r="http://schemas.openxmlformats.org/officeDocument/2006/relationships" id="262" r:id="Rf931ccfaeedb471a"/>
    <p:sldId xmlns:r="http://schemas.openxmlformats.org/officeDocument/2006/relationships" id="263" r:id="R619555da2b2f4cb3"/>
    <p:sldId xmlns:r="http://schemas.openxmlformats.org/officeDocument/2006/relationships" id="264" r:id="R4a070674e20d4e9e"/>
    <p:sldId xmlns:r="http://schemas.openxmlformats.org/officeDocument/2006/relationships" id="265" r:id="R809a45c83b6d49d3"/>
    <p:sldId xmlns:r="http://schemas.openxmlformats.org/officeDocument/2006/relationships" id="266" r:id="Reeff18eeb9c848a1"/>
    <p:sldId xmlns:r="http://schemas.openxmlformats.org/officeDocument/2006/relationships" id="267" r:id="R59bf037b44fe4145"/>
    <p:sldId xmlns:r="http://schemas.openxmlformats.org/officeDocument/2006/relationships" id="268" r:id="R89b1c3737a064a12"/>
    <p:sldId xmlns:r="http://schemas.openxmlformats.org/officeDocument/2006/relationships" id="269" r:id="R12a770c85c8a43c4"/>
    <p:sldId xmlns:r="http://schemas.openxmlformats.org/officeDocument/2006/relationships" id="270" r:id="R173dd76602374c15"/>
    <p:sldId xmlns:r="http://schemas.openxmlformats.org/officeDocument/2006/relationships" id="271" r:id="R4f789327202c40bf"/>
    <p:sldId xmlns:r="http://schemas.openxmlformats.org/officeDocument/2006/relationships" id="272" r:id="R2f34230b633343f3"/>
    <p:sldId xmlns:r="http://schemas.openxmlformats.org/officeDocument/2006/relationships" id="273" r:id="R589834745c85441b"/>
    <p:sldId xmlns:r="http://schemas.openxmlformats.org/officeDocument/2006/relationships" id="274" r:id="Rda4f922963d24029"/>
    <p:sldId xmlns:r="http://schemas.openxmlformats.org/officeDocument/2006/relationships" id="275" r:id="Rbbc312c25f95453b"/>
    <p:sldId xmlns:r="http://schemas.openxmlformats.org/officeDocument/2006/relationships" id="276" r:id="Rf036a6cc7290454b"/>
    <p:sldId xmlns:r="http://schemas.openxmlformats.org/officeDocument/2006/relationships" id="277" r:id="R145b54da30144338"/>
    <p:sldId xmlns:r="http://schemas.openxmlformats.org/officeDocument/2006/relationships" id="278" r:id="Rec8e9efb5b344bff"/>
    <p:sldId xmlns:r="http://schemas.openxmlformats.org/officeDocument/2006/relationships" id="279" r:id="R29f7becec7a94838"/>
    <p:sldId xmlns:r="http://schemas.openxmlformats.org/officeDocument/2006/relationships" id="280" r:id="Rab3eac0ee3114409"/>
    <p:sldId xmlns:r="http://schemas.openxmlformats.org/officeDocument/2006/relationships" id="281" r:id="R44758156aa764089"/>
    <p:sldId xmlns:r="http://schemas.openxmlformats.org/officeDocument/2006/relationships" id="282" r:id="Rb819af308af4466b"/>
    <p:sldId xmlns:r="http://schemas.openxmlformats.org/officeDocument/2006/relationships" id="283" r:id="Raf2ffb946c1948b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86d23fba5b4d0d" /><Relationship Type="http://schemas.openxmlformats.org/officeDocument/2006/relationships/slideMaster" Target="/ppt/slideMasters/slideMaster1.xml" Id="Rb50adf35b32748df" /><Relationship Type="http://schemas.openxmlformats.org/officeDocument/2006/relationships/notesMaster" Target="/ppt/notesMasters/notesMaster1.xml" Id="R5ec7041b2ef6470a" /><Relationship Type="http://schemas.openxmlformats.org/officeDocument/2006/relationships/presProps" Target="/ppt/presProps.xml" Id="Ra7f34938bf2d43d4" /><Relationship Type="http://schemas.openxmlformats.org/officeDocument/2006/relationships/tableStyles" Target="/ppt/tableStyles.xml" Id="Rb92bc868ab934cd0" /><Relationship Type="http://schemas.openxmlformats.org/officeDocument/2006/relationships/slide" Target="/ppt/slides/slide1.xml" Id="R5b78ce34605c4e8b" /><Relationship Type="http://schemas.openxmlformats.org/officeDocument/2006/relationships/slide" Target="/ppt/slides/slide2.xml" Id="R6d0ebd6488a9481f" /><Relationship Type="http://schemas.openxmlformats.org/officeDocument/2006/relationships/slide" Target="/ppt/slides/slide3.xml" Id="R5f2f8285b914411a" /><Relationship Type="http://schemas.openxmlformats.org/officeDocument/2006/relationships/slide" Target="/ppt/slides/slide4.xml" Id="R7eb57702240a4d9b" /><Relationship Type="http://schemas.openxmlformats.org/officeDocument/2006/relationships/slide" Target="/ppt/slides/slide5.xml" Id="R887629bf88384ae1" /><Relationship Type="http://schemas.openxmlformats.org/officeDocument/2006/relationships/slide" Target="/ppt/slides/slide6.xml" Id="R199964963e494d48" /><Relationship Type="http://schemas.openxmlformats.org/officeDocument/2006/relationships/slide" Target="/ppt/slides/slide7.xml" Id="Rf931ccfaeedb471a" /><Relationship Type="http://schemas.openxmlformats.org/officeDocument/2006/relationships/slide" Target="/ppt/slides/slide8.xml" Id="R619555da2b2f4cb3" /><Relationship Type="http://schemas.openxmlformats.org/officeDocument/2006/relationships/slide" Target="/ppt/slides/slide9.xml" Id="R4a070674e20d4e9e" /><Relationship Type="http://schemas.openxmlformats.org/officeDocument/2006/relationships/slide" Target="/ppt/slides/slide10.xml" Id="R809a45c83b6d49d3" /><Relationship Type="http://schemas.openxmlformats.org/officeDocument/2006/relationships/slide" Target="/ppt/slides/slide11.xml" Id="Reeff18eeb9c848a1" /><Relationship Type="http://schemas.openxmlformats.org/officeDocument/2006/relationships/slide" Target="/ppt/slides/slide12.xml" Id="R59bf037b44fe4145" /><Relationship Type="http://schemas.openxmlformats.org/officeDocument/2006/relationships/slide" Target="/ppt/slides/slide13.xml" Id="R89b1c3737a064a12" /><Relationship Type="http://schemas.openxmlformats.org/officeDocument/2006/relationships/slide" Target="/ppt/slides/slide14.xml" Id="R12a770c85c8a43c4" /><Relationship Type="http://schemas.openxmlformats.org/officeDocument/2006/relationships/slide" Target="/ppt/slides/slide15.xml" Id="R173dd76602374c15" /><Relationship Type="http://schemas.openxmlformats.org/officeDocument/2006/relationships/slide" Target="/ppt/slides/slide16.xml" Id="R4f789327202c40bf" /><Relationship Type="http://schemas.openxmlformats.org/officeDocument/2006/relationships/slide" Target="/ppt/slides/slide17.xml" Id="R2f34230b633343f3" /><Relationship Type="http://schemas.openxmlformats.org/officeDocument/2006/relationships/slide" Target="/ppt/slides/slide18.xml" Id="R589834745c85441b" /><Relationship Type="http://schemas.openxmlformats.org/officeDocument/2006/relationships/slide" Target="/ppt/slides/slide19.xml" Id="Rda4f922963d24029" /><Relationship Type="http://schemas.openxmlformats.org/officeDocument/2006/relationships/slide" Target="/ppt/slides/slide20.xml" Id="Rbbc312c25f95453b" /><Relationship Type="http://schemas.openxmlformats.org/officeDocument/2006/relationships/slide" Target="/ppt/slides/slide21.xml" Id="Rf036a6cc7290454b" /><Relationship Type="http://schemas.openxmlformats.org/officeDocument/2006/relationships/slide" Target="/ppt/slides/slide22.xml" Id="R145b54da30144338" /><Relationship Type="http://schemas.openxmlformats.org/officeDocument/2006/relationships/slide" Target="/ppt/slides/slide23.xml" Id="Rec8e9efb5b344bff" /><Relationship Type="http://schemas.openxmlformats.org/officeDocument/2006/relationships/slide" Target="/ppt/slides/slide24.xml" Id="R29f7becec7a94838" /><Relationship Type="http://schemas.openxmlformats.org/officeDocument/2006/relationships/slide" Target="/ppt/slides/slide25.xml" Id="Rab3eac0ee3114409" /><Relationship Type="http://schemas.openxmlformats.org/officeDocument/2006/relationships/slide" Target="/ppt/slides/slide26.xml" Id="R44758156aa764089" /><Relationship Type="http://schemas.openxmlformats.org/officeDocument/2006/relationships/slide" Target="/ppt/slides/slide27.xml" Id="Rb819af308af4466b" /><Relationship Type="http://schemas.openxmlformats.org/officeDocument/2006/relationships/slide" Target="/ppt/slides/slide28.xml" Id="Raf2ffb946c1948b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139336340c41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db1156f0d4545c2" /><Relationship Type="http://schemas.openxmlformats.org/officeDocument/2006/relationships/notesMaster" Target="/ppt/notesMasters/notesMaster1.xml" Id="R379b4583d2de48a9" /></Relationships>
</file>

<file path=ppt/notesSlides/_rels/notesSlide2.xml.rels>&#65279;<?xml version="1.0" encoding="utf-8"?><Relationships xmlns="http://schemas.openxmlformats.org/package/2006/relationships"><Relationship Type="http://schemas.openxmlformats.org/officeDocument/2006/relationships/slide" Target="/ppt/slides/slide2.xml" Id="R35544c486ad24740" /><Relationship Type="http://schemas.openxmlformats.org/officeDocument/2006/relationships/notesMaster" Target="/ppt/notesMasters/notesMaster1.xml" Id="Rc4d8a961c5a24d0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73987058523459b" /><Relationship Type="http://schemas.openxmlformats.org/officeDocument/2006/relationships/notesMaster" Target="/ppt/notesMasters/notesMaster1.xml" Id="Ra85dd8e63a0a4ee6" /></Relationships>
</file>

<file path=ppt/notesSlides/_rels/notesSlide4.xml.rels>&#65279;<?xml version="1.0" encoding="utf-8"?><Relationships xmlns="http://schemas.openxmlformats.org/package/2006/relationships"><Relationship Type="http://schemas.openxmlformats.org/officeDocument/2006/relationships/slide" Target="/ppt/slides/slide4.xml" Id="Raf77b42b61dc4ba3" /><Relationship Type="http://schemas.openxmlformats.org/officeDocument/2006/relationships/notesMaster" Target="/ppt/notesMasters/notesMaster1.xml" Id="Ra3ec849002e5470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ed364b2afab4467" /><Relationship Type="http://schemas.openxmlformats.org/officeDocument/2006/relationships/notesMaster" Target="/ppt/notesMasters/notesMaster1.xml" Id="R5339da6cd08f4934"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361f03291f4bca" /><Relationship Type="http://schemas.openxmlformats.org/officeDocument/2006/relationships/notesMaster" Target="/ppt/notesMasters/notesMaster1.xml" Id="Re0404f13e4614c8e" /></Relationships>
</file>

<file path=ppt/notesSlides/_rels/notesSlide7.xml.rels>&#65279;<?xml version="1.0" encoding="utf-8"?><Relationships xmlns="http://schemas.openxmlformats.org/package/2006/relationships"><Relationship Type="http://schemas.openxmlformats.org/officeDocument/2006/relationships/slide" Target="/ppt/slides/slide7.xml" Id="R29374e17c15c497d" /><Relationship Type="http://schemas.openxmlformats.org/officeDocument/2006/relationships/notesMaster" Target="/ppt/notesMasters/notesMaster1.xml" Id="R9769c8545cdf4b55" /></Relationships>
</file>

<file path=ppt/notesSlides/_rels/notesSlide8.xml.rels>&#65279;<?xml version="1.0" encoding="utf-8"?><Relationships xmlns="http://schemas.openxmlformats.org/package/2006/relationships"><Relationship Type="http://schemas.openxmlformats.org/officeDocument/2006/relationships/slide" Target="/ppt/slides/slide8.xml" Id="R10586fa24bbd47f9" /><Relationship Type="http://schemas.openxmlformats.org/officeDocument/2006/relationships/notesMaster" Target="/ppt/notesMasters/notesMaster1.xml" Id="R8f8eb568c7bb4de1" /></Relationships>
</file>

<file path=ppt/notesSlides/_rels/notesSlide9.xml.rels>&#65279;<?xml version="1.0" encoding="utf-8"?><Relationships xmlns="http://schemas.openxmlformats.org/package/2006/relationships"><Relationship Type="http://schemas.openxmlformats.org/officeDocument/2006/relationships/slide" Target="/ppt/slides/slide9.xml" Id="R42e21205b6ad4abe" /><Relationship Type="http://schemas.openxmlformats.org/officeDocument/2006/relationships/notesMaster" Target="/ppt/notesMasters/notesMaster1.xml" Id="Rd0c0a3c07a21490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477ac28a4854e75" /><Relationship Type="http://schemas.openxmlformats.org/officeDocument/2006/relationships/notesMaster" Target="/ppt/notesMasters/notesMaster1.xml" Id="R3e6f5a16d862445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65a0c01fa19463a" /><Relationship Type="http://schemas.openxmlformats.org/officeDocument/2006/relationships/notesMaster" Target="/ppt/notesMasters/notesMaster1.xml" Id="R4411f0ca3bbf44e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ed0247dc9eb4288" /><Relationship Type="http://schemas.openxmlformats.org/officeDocument/2006/relationships/notesMaster" Target="/ppt/notesMasters/notesMaster1.xml" Id="Ra87fe1aca00942f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0c1564af5554ead" /><Relationship Type="http://schemas.openxmlformats.org/officeDocument/2006/relationships/notesMaster" Target="/ppt/notesMasters/notesMaster1.xml" Id="Rc8c4b45011d3453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11068d9dd8b4b92" /><Relationship Type="http://schemas.openxmlformats.org/officeDocument/2006/relationships/notesMaster" Target="/ppt/notesMasters/notesMaster1.xml" Id="Rc57c3fbe2edd424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8f6858cbe9147a0" /><Relationship Type="http://schemas.openxmlformats.org/officeDocument/2006/relationships/notesMaster" Target="/ppt/notesMasters/notesMaster1.xml" Id="Rfebdbe9458284aa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5713b6e84274473" /><Relationship Type="http://schemas.openxmlformats.org/officeDocument/2006/relationships/notesMaster" Target="/ppt/notesMasters/notesMaster1.xml" Id="R6a196c8fc0944c5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75e6f0269e04360" /><Relationship Type="http://schemas.openxmlformats.org/officeDocument/2006/relationships/notesMaster" Target="/ppt/notesMasters/notesMaster1.xml" Id="R9e2f1a76ec46422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c6214e88cdd4ebd" /><Relationship Type="http://schemas.openxmlformats.org/officeDocument/2006/relationships/notesMaster" Target="/ppt/notesMasters/notesMaster1.xml" Id="R6be845ce56164ee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3538dad05e047e7" /><Relationship Type="http://schemas.openxmlformats.org/officeDocument/2006/relationships/notesMaster" Target="/ppt/notesMasters/notesMaster1.xml" Id="R44d881f328b74fc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fe9d338cd3e4fa0" /><Relationship Type="http://schemas.openxmlformats.org/officeDocument/2006/relationships/notesMaster" Target="/ppt/notesMasters/notesMaster1.xml" Id="R6c0df475824449e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4850ba2d6c24a81" /><Relationship Type="http://schemas.openxmlformats.org/officeDocument/2006/relationships/notesMaster" Target="/ppt/notesMasters/notesMaster1.xml" Id="R64630892d8124b2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ca26f34a11b4443" /><Relationship Type="http://schemas.openxmlformats.org/officeDocument/2006/relationships/notesMaster" Target="/ppt/notesMasters/notesMaster1.xml" Id="R709fb646e47847b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97f0190b0ed46d2" /><Relationship Type="http://schemas.openxmlformats.org/officeDocument/2006/relationships/notesMaster" Target="/ppt/notesMasters/notesMaster1.xml" Id="R5c454e855c8e4d3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f6098c345974e2e" /><Relationship Type="http://schemas.openxmlformats.org/officeDocument/2006/relationships/notesMaster" Target="/ppt/notesMasters/notesMaster1.xml" Id="Rbf211d6376c940d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297f4ca7b1848bb" /><Relationship Type="http://schemas.openxmlformats.org/officeDocument/2006/relationships/notesMaster" Target="/ppt/notesMasters/notesMaster1.xml" Id="R168c1f59ad634fd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7fdceadcae2485f" /><Relationship Type="http://schemas.openxmlformats.org/officeDocument/2006/relationships/notesMaster" Target="/ppt/notesMasters/notesMaster1.xml" Id="R41f827ad85b44ae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d20f86a5c584ba0" /><Relationship Type="http://schemas.openxmlformats.org/officeDocument/2006/relationships/notesMaster" Target="/ppt/notesMasters/notesMaster1.xml" Id="Rc22b8ff8241b4f6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ff62ff8ffa24211" /><Relationship Type="http://schemas.openxmlformats.org/officeDocument/2006/relationships/notesMaster" Target="/ppt/notesMasters/notesMaster1.xml" Id="R2b6738e9d3f145d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October 15, 2026. The Signal Room for Women in Enterprise AI discussed personal assistants and enterprise adoption. These materials replace the unused buying-committee demonstration with calculator examples. Discussion is summarized without identifying participants. Amanda Machan of nCino is named only in the upcoming speaker announcement, with host authorization.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02</a:t>
            </a:r>
          </a:p>
          <a:p xmlns:a="http://schemas.openxmlformats.org/drawingml/2006/main">
            <a:r>
              <a:t>the signal room | Women in Enterprise AI</a:t>
            </a:r>
          </a:p>
          <a:p xmlns:a="http://schemas.openxmlformats.org/drawingml/2006/main">
            <a:r>
              <a:t>02</a:t>
            </a:r>
          </a:p>
          <a:p xmlns:a="http://schemas.openxmlformats.org/drawingml/2006/main">
            <a:r>
              <a:t>WOMEN IN ENTERPRISE AI / the signal room</a:t>
            </a:r>
          </a:p>
          <a:p xmlns:a="http://schemas.openxmlformats.org/drawingml/2006/main">
            <a:r>
              <a:t>Welcome,</a:t>
            </a:r>
          </a:p>
          <a:p xmlns:a="http://schemas.openxmlformats.org/drawingml/2006/main">
            <a:r>
              <a:t>new joiners.</a:t>
            </a:r>
          </a:p>
          <a:p xmlns:a="http://schemas.openxmlformats.org/drawingml/2006/main">
            <a:r>
              <a:t>Chatham House rules</a:t>
            </a:r>
          </a:p>
          <a:p xmlns:a="http://schemas.openxmlformats.org/drawingml/2006/main">
            <a:r>
              <a:t>Share what you’re learning and what helps you.</a:t>
            </a:r>
          </a:p>
          <a:p xmlns:a="http://schemas.openxmlformats.org/drawingml/2006/main">
            <a:r>
              <a:t>Leave names and identifying details out of your posts.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deck retains the news and Chief of Staff update. Calculator examples replace the planned AI build. Gets remain optional. Upcoming sessions are listed before the closing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04</a:t>
            </a:r>
          </a:p>
          <a:p xmlns:a="http://schemas.openxmlformats.org/drawingml/2006/main">
            <a:r>
              <a:t>the signal room | Women in Enterprise AI</a:t>
            </a:r>
          </a:p>
          <a:p xmlns:a="http://schemas.openxmlformats.org/drawingml/2006/main">
            <a:r>
              <a:t>04</a:t>
            </a:r>
          </a:p>
          <a:p xmlns:a="http://schemas.openxmlformats.org/drawingml/2006/main">
            <a:r>
              <a:t>WOMEN IN ENTERPRISE AI / the signal room</a:t>
            </a:r>
          </a:p>
          <a:p xmlns:a="http://schemas.openxmlformats.org/drawingml/2006/main">
            <a:r>
              <a:t>News</a:t>
            </a:r>
          </a:p>
          <a:p xmlns:a="http://schemas.openxmlformats.org/drawingml/2006/main">
            <a:r>
              <a:t>What’s new in AI?</a:t>
            </a:r>
          </a:p>
          <a:p xmlns:a="http://schemas.openxmlformats.org/drawingml/2006/main">
            <a:r>
              <a:t>What changed, what it does, and what it means for your work.</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05</a:t>
            </a:r>
          </a:p>
          <a:p xmlns:a="http://schemas.openxmlformats.org/drawingml/2006/main">
            <a:r>
              <a:t>the signal room | Women in Enterprise AI</a:t>
            </a:r>
          </a:p>
          <a:p xmlns:a="http://schemas.openxmlformats.org/drawingml/2006/main">
            <a:r>
              <a:t>05</a:t>
            </a:r>
          </a:p>
          <a:p xmlns:a="http://schemas.openxmlformats.org/drawingml/2006/main">
            <a:r>
              <a:t>NEWS / META / OCTOBER 12</a:t>
            </a:r>
          </a:p>
          <a:p xmlns:a="http://schemas.openxmlformats.org/drawingml/2006/main">
            <a:r>
              <a:t>What’s new in AI?</a:t>
            </a:r>
          </a:p>
          <a:p xmlns:a="http://schemas.openxmlformats.org/drawingml/2006/main">
            <a:r>
              <a:t>Meta adds models for complex documents and tasks</a:t>
            </a:r>
          </a:p>
          <a:p xmlns:a="http://schemas.openxmlformats.org/drawingml/2006/main">
            <a:r>
              <a:t>What they do</a:t>
            </a:r>
          </a:p>
          <a:p xmlns:a="http://schemas.openxmlformats.org/drawingml/2006/main">
            <a:r>
              <a:t>Interpret documents, build software, and work through tasks with </a:t>
            </a:r>
          </a:p>
          <a:p xmlns:a="http://schemas.openxmlformats.org/drawingml/2006/main">
            <a:r>
              <a:t>multiple steps.</a:t>
            </a:r>
          </a:p>
          <a:p xmlns:a="http://schemas.openxmlformats.org/drawingml/2006/main">
            <a:r>
              <a:t>Model</a:t>
            </a:r>
          </a:p>
          <a:p xmlns:a="http://schemas.openxmlformats.org/drawingml/2006/main">
            <a:r>
              <a:t>Role and access at launch</a:t>
            </a:r>
          </a:p>
          <a:p xmlns:a="http://schemas.openxmlformats.org/drawingml/2006/main">
            <a:r>
              <a:t>Muse Wonder</a:t>
            </a:r>
          </a:p>
          <a:p xmlns:a="http://schemas.openxmlformats.org/drawingml/2006/main">
            <a:r>
              <a:t>Fast frontier model; Meta Model API and Muse Code</a:t>
            </a:r>
          </a:p>
          <a:p xmlns:a="http://schemas.openxmlformats.org/drawingml/2006/main">
            <a:r>
              <a:t>Muse Wonder Full</a:t>
            </a:r>
          </a:p>
          <a:p xmlns:a="http://schemas.openxmlformats.org/drawingml/2006/main">
            <a:r>
              <a:t>Larger, more capable version; Muse Code subscribers</a:t>
            </a:r>
          </a:p>
          <a:p xmlns:a="http://schemas.openxmlformats.org/drawingml/2006/main">
            <a:r>
              <a:t>These models power AI tools. Muse is the assistant app; Wonder integration there is forthcoming.</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unsupported fourth-frontier-company label has been removed. Compare providers using the same approved documents and fixed evaluation criteria. Vendor benchmark claims do not establish performance on a specific enterprise task.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07</a:t>
            </a:r>
          </a:p>
          <a:p xmlns:a="http://schemas.openxmlformats.org/drawingml/2006/main">
            <a:r>
              <a:t>the signal room | Women in Enterprise AI</a:t>
            </a:r>
          </a:p>
          <a:p xmlns:a="http://schemas.openxmlformats.org/drawingml/2006/main">
            <a:r>
              <a:t>07</a:t>
            </a:r>
          </a:p>
          <a:p xmlns:a="http://schemas.openxmlformats.org/drawingml/2006/main">
            <a:r>
              <a:t>NEWS / OPENAI / OCTOBER 7</a:t>
            </a:r>
          </a:p>
          <a:p xmlns:a="http://schemas.openxmlformats.org/drawingml/2006/main">
            <a:r>
              <a:t>What’s new in AI?</a:t>
            </a:r>
          </a:p>
          <a:p xmlns:a="http://schemas.openxmlformats.org/drawingml/2006/main">
            <a:r>
              <a:t>ChatGPT can turn an answer into an interactive tool</a:t>
            </a:r>
          </a:p>
          <a:p xmlns:a="http://schemas.openxmlformats.org/drawingml/2006/main">
            <a:r>
              <a:t>WHAT CHANGED</a:t>
            </a:r>
          </a:p>
          <a:p xmlns:a="http://schemas.openxmlformats.org/drawingml/2006/main">
            <a:r>
              <a:t>Charts, controls and</a:t>
            </a:r>
          </a:p>
          <a:p xmlns:a="http://schemas.openxmlformats.org/drawingml/2006/main">
            <a:r>
              <a:t>small calculators can</a:t>
            </a:r>
          </a:p>
          <a:p xmlns:a="http://schemas.openxmlformats.org/drawingml/2006/main">
            <a:r>
              <a:t>appear inside a reply.</a:t>
            </a:r>
          </a:p>
          <a:p xmlns:a="http://schemas.openxmlformats.org/drawingml/2006/main">
            <a:r>
              <a:t>Change an input and explore the result.</a:t>
            </a:r>
          </a:p>
          <a:p xmlns:a="http://schemas.openxmlformats.org/drawingml/2006/main">
            <a:r>
              <a:t>TRY THIS</a:t>
            </a:r>
          </a:p>
          <a:p xmlns:a="http://schemas.openxmlformats.org/drawingml/2006/main">
            <a:r>
              <a:t>Build a pilot-cost calculator.</a:t>
            </a:r>
          </a:p>
          <a:p xmlns:a="http://schemas.openxmlformats.org/drawingml/2006/main">
            <a:r>
              <a:t>Let me change ticket volume,</a:t>
            </a:r>
          </a:p>
          <a:p xmlns:a="http://schemas.openxmlformats.org/drawingml/2006/main">
            <a:r>
              <a:t>eligibility and handling time.</a:t>
            </a:r>
          </a:p>
          <a:p xmlns:a="http://schemas.openxmlformats.org/drawingml/2006/main">
            <a:r>
              <a:t>Show the formulas.</a:t>
            </a:r>
          </a:p>
          <a:p xmlns:a="http://schemas.openxmlformats.org/drawingml/2006/main">
            <a:r>
              <a:t>Why it matters: test a business assumption in the conversation. Availability varies by account.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Lara describes Falcon as life-changing and says she feels much more organized after two weeks of frequent use. This is her experience, not a measured productivity claim. Chief of Staff names a role and operating discipline. Falcon is the dot she uses to carry ongoing work. Hobson is her separate Chief of Staff coordination role. This proposed division does not imply automatic synchronization or complete cross-project visibility. Keep one authoritative commitment record and confirm receipt of handoffs. The heart is a stylized illustration, not a captured Falcon avatar. Source: Lara’s October 14 request and October 12 operational handoff, summarized without private details. Product context: https://learn.chatgpt.com/docs/dots, accessed October 14,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left column lists work Lara reports assigning to Falcon: presentation and one-pager work, workshop development, and guide/website implementation. Assignment does not prove delivery. The quote is a concise rendering of Lara’s October 14 experience, with no hours-saved claim. The right column summarizes examples from OpenAI’s Meet dots documentation: proposal maintenance, launch alignment, and offsite planning. These are vendor-described uses, not independent tests. Benefit: continuity can reduce the effort of restarting tasks and remembering follow-ups. Give each responsibility sources, approval boundaries and a completion check. Review work before sharing it. Availability varies. Sources: Lara’s October 14 request and prior assignments; https://learn.chatgpt.com/docs/dots, accessed October 14, 2026. No client names, private operating records or personal details are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https://www.deloitte.com/global/en/insights/topics/emerging-technologies/personal-ai-agents-at-work.html. Published October 12, 2026; cites a May 2026 Deloitte Trust ID study. The denominator is workers already using AI at work. The 32% comparison is relative likelihood, not percentage points. These survey findings do not establish prevalence in this community.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Connected agents require bounded permissions and accountable human ownership. Traditional controls need deliberate adaptation for non-human identities and delegated actions. No claim is made that agents are inherently unidentifiable. Reference: OpenAI Meet dots, https://learn.chatgpt.com/docs/dots, accessed October 15,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10</a:t>
            </a:r>
          </a:p>
          <a:p xmlns:a="http://schemas.openxmlformats.org/drawingml/2006/main">
            <a:r>
              <a:t>the signal room | Women in Enterprise AI</a:t>
            </a:r>
          </a:p>
          <a:p xmlns:a="http://schemas.openxmlformats.org/drawingml/2006/main">
            <a:r>
              <a:t>10</a:t>
            </a:r>
          </a:p>
          <a:p xmlns:a="http://schemas.openxmlformats.org/drawingml/2006/main">
            <a:r>
              <a:t>WOMEN IN ENTERPRISE AI / the signal room</a:t>
            </a:r>
          </a:p>
          <a:p xmlns:a="http://schemas.openxmlformats.org/drawingml/2006/main">
            <a:r>
              <a:t>Follow-up from</a:t>
            </a:r>
          </a:p>
          <a:p xmlns:a="http://schemas.openxmlformats.org/drawingml/2006/main">
            <a:r>
              <a:t>last session</a:t>
            </a:r>
          </a:p>
          <a:p xmlns:a="http://schemas.openxmlformats.org/drawingml/2006/main">
            <a:r>
              <a:t>Upgrade your existing Chief of Staff</a:t>
            </a:r>
          </a:p>
          <a:p xmlns:a="http://schemas.openxmlformats.org/drawingml/2006/main">
            <a:r>
              <a:t>Keep your operating history. Add missing safeguards and verify </a:t>
            </a:r>
          </a:p>
          <a:p xmlns:a="http://schemas.openxmlformats.org/drawingml/2006/main">
            <a:r>
              <a:t>what changed in your own setup.</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11</a:t>
            </a:r>
          </a:p>
          <a:p xmlns:a="http://schemas.openxmlformats.org/drawingml/2006/main">
            <a:r>
              <a:t>the signal room | Women in Enterprise AI</a:t>
            </a:r>
          </a:p>
          <a:p xmlns:a="http://schemas.openxmlformats.org/drawingml/2006/main">
            <a:r>
              <a:t>11</a:t>
            </a:r>
          </a:p>
          <a:p xmlns:a="http://schemas.openxmlformats.org/drawingml/2006/main">
            <a:r>
              <a:t>FOLLOW-UP FROM LAST SESSION / CHIEF OF STAFF</a:t>
            </a:r>
          </a:p>
          <a:p xmlns:a="http://schemas.openxmlformats.org/drawingml/2006/main">
            <a:r>
              <a:t>The Chief of Staff update strengthens existing </a:t>
            </a:r>
          </a:p>
          <a:p xmlns:a="http://schemas.openxmlformats.org/drawingml/2006/main">
            <a:r>
              <a:t>safeguards</a:t>
            </a:r>
          </a:p>
          <a:p xmlns:a="http://schemas.openxmlformats.org/drawingml/2006/main">
            <a:r>
              <a:t>Already part of the guide</a:t>
            </a:r>
          </a:p>
          <a:p xmlns:a="http://schemas.openxmlformats.org/drawingml/2006/main">
            <a:r>
              <a:t>Strengthened in this release</a:t>
            </a:r>
          </a:p>
          <a:p xmlns:a="http://schemas.openxmlformats.org/drawingml/2006/main">
            <a:r>
              <a:t>Completion evidence</a:t>
            </a:r>
          </a:p>
          <a:p xmlns:a="http://schemas.openxmlformats.org/drawingml/2006/main">
            <a:r>
              <a:t>Read back every requested destination.</a:t>
            </a:r>
          </a:p>
          <a:p xmlns:a="http://schemas.openxmlformats.org/drawingml/2006/main">
            <a:r>
              <a:t>Unfinished-work checks</a:t>
            </a:r>
          </a:p>
          <a:p xmlns:a="http://schemas.openxmlformats.org/drawingml/2006/main">
            <a:r>
              <a:t>Keep partial results and next actions visible.</a:t>
            </a:r>
          </a:p>
          <a:p xmlns:a="http://schemas.openxmlformats.org/drawingml/2006/main">
            <a:r>
              <a:t>Independent testing</a:t>
            </a:r>
          </a:p>
          <a:p xmlns:a="http://schemas.openxmlformats.org/drawingml/2006/main">
            <a:r>
              <a:t>Expand explicit output review against criteria.</a:t>
            </a:r>
          </a:p>
          <a:p xmlns:a="http://schemas.openxmlformats.org/drawingml/2006/main">
            <a:r>
              <a:t>Also expanded: skill security, monitoring evidence, pause, recovery and continuity.</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12</a:t>
            </a:r>
          </a:p>
          <a:p xmlns:a="http://schemas.openxmlformats.org/drawingml/2006/main">
            <a:r>
              <a:t>the signal room | Women in Enterprise AI</a:t>
            </a:r>
          </a:p>
          <a:p xmlns:a="http://schemas.openxmlformats.org/drawingml/2006/main">
            <a:r>
              <a:t>12</a:t>
            </a:r>
          </a:p>
          <a:p xmlns:a="http://schemas.openxmlformats.org/drawingml/2006/main">
            <a:r>
              <a:t>FOLLOW-UP FROM LAST SESSION / CHIEF OF STAFF</a:t>
            </a:r>
          </a:p>
          <a:p xmlns:a="http://schemas.openxmlformats.org/drawingml/2006/main">
            <a:r>
              <a:t>Independent review checks output against defined </a:t>
            </a:r>
          </a:p>
          <a:p xmlns:a="http://schemas.openxmlformats.org/drawingml/2006/main">
            <a:r>
              <a:t>criteria</a:t>
            </a:r>
          </a:p>
          <a:p xmlns:a="http://schemas.openxmlformats.org/drawingml/2006/main">
            <a:r>
              <a:t>1 / DEFINE</a:t>
            </a:r>
          </a:p>
          <a:p xmlns:a="http://schemas.openxmlformats.org/drawingml/2006/main">
            <a:r>
              <a:t>Criteria</a:t>
            </a:r>
          </a:p>
          <a:p xmlns:a="http://schemas.openxmlformats.org/drawingml/2006/main">
            <a:r>
              <a:t>Write the rubric and fixed </a:t>
            </a:r>
          </a:p>
          <a:p xmlns:a="http://schemas.openxmlformats.org/drawingml/2006/main">
            <a:r>
              <a:t>checks before execution.</a:t>
            </a:r>
          </a:p>
          <a:p xmlns:a="http://schemas.openxmlformats.org/drawingml/2006/main">
            <a:r>
              <a:t>2 / PRODUCE</a:t>
            </a:r>
          </a:p>
          <a:p xmlns:a="http://schemas.openxmlformats.org/drawingml/2006/main">
            <a:r>
              <a:t>Output</a:t>
            </a:r>
          </a:p>
          <a:p xmlns:a="http://schemas.openxmlformats.org/drawingml/2006/main">
            <a:r>
              <a:t>Run the bounded task </a:t>
            </a:r>
          </a:p>
          <a:p xmlns:a="http://schemas.openxmlformats.org/drawingml/2006/main">
            <a:r>
              <a:t>using approved sources.</a:t>
            </a:r>
          </a:p>
          <a:p xmlns:a="http://schemas.openxmlformats.org/drawingml/2006/main">
            <a:r>
              <a:t>3 / REVIEW</a:t>
            </a:r>
          </a:p>
          <a:p xmlns:a="http://schemas.openxmlformats.org/drawingml/2006/main">
            <a:r>
              <a:t>Evidence</a:t>
            </a:r>
          </a:p>
          <a:p xmlns:a="http://schemas.openxmlformats.org/drawingml/2006/main">
            <a:r>
              <a:t>A separate reviewer checks </a:t>
            </a:r>
          </a:p>
          <a:p xmlns:a="http://schemas.openxmlformats.org/drawingml/2006/main">
            <a:r>
              <a:t>the output and sources.</a:t>
            </a:r>
          </a:p>
          <a:p xmlns:a="http://schemas.openxmlformats.org/drawingml/2006/main">
            <a:r>
              <a:t>12 regression cases are defined. A passed offline case does not prove live behavior.</a:t>
            </a:r>
          </a:p>
          <a:p xmlns:a="http://schemas.openxmlformats.org/drawingml/2006/main">
            <a:r>
              <a:t>Withhold producer rationale, expected answers and prior grades from the reviewer.</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October 14, 2026 guide, 42 pages. Ask your existing assistant to compare it with current instructions and apply only missing safeguards. Preserve the charter, source records, task identifiers, original deadlines, permissions and stronger existing rules. Verify the resulting records before declaring migration complete. No restart or duplicate backlog is required.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14</a:t>
            </a:r>
          </a:p>
          <a:p xmlns:a="http://schemas.openxmlformats.org/drawingml/2006/main">
            <a:r>
              <a:t>the signal room | Women in Enterprise AI</a:t>
            </a:r>
          </a:p>
          <a:p xmlns:a="http://schemas.openxmlformats.org/drawingml/2006/main">
            <a:r>
              <a:t>14</a:t>
            </a:r>
          </a:p>
          <a:p xmlns:a="http://schemas.openxmlformats.org/drawingml/2006/main">
            <a:r>
              <a:t>FOLLOW-UP FROM LAST SESSION / CHIEF OF STAFF</a:t>
            </a:r>
          </a:p>
          <a:p xmlns:a="http://schemas.openxmlformats.org/drawingml/2006/main">
            <a:r>
              <a:t>Your setup needs its own verification evidence</a:t>
            </a:r>
          </a:p>
          <a:p xmlns:a="http://schemas.openxmlformats.org/drawingml/2006/main">
            <a:r>
              <a:t>Check</a:t>
            </a:r>
          </a:p>
          <a:p xmlns:a="http://schemas.openxmlformats.org/drawingml/2006/main">
            <a:r>
              <a:t>Evidence to keep</a:t>
            </a:r>
          </a:p>
          <a:p xmlns:a="http://schemas.openxmlformats.org/drawingml/2006/main">
            <a:r>
              <a:t>Preservation</a:t>
            </a:r>
          </a:p>
          <a:p xmlns:a="http://schemas.openxmlformats.org/drawingml/2006/main">
            <a:r>
              <a:t>Same IDs, promises, original dates and permissions</a:t>
            </a:r>
          </a:p>
          <a:p xmlns:a="http://schemas.openxmlformats.org/drawingml/2006/main">
            <a:r>
              <a:t>Execution</a:t>
            </a:r>
          </a:p>
          <a:p xmlns:a="http://schemas.openxmlformats.org/drawingml/2006/main">
            <a:r>
              <a:t>Destination readback for one harmless test action</a:t>
            </a:r>
          </a:p>
          <a:p xmlns:a="http://schemas.openxmlformats.org/drawingml/2006/main">
            <a:r>
              <a:t>Review</a:t>
            </a:r>
          </a:p>
          <a:p xmlns:a="http://schemas.openxmlformats.org/drawingml/2006/main">
            <a:r>
              <a:t>Independent assessment against defined criteria</a:t>
            </a:r>
          </a:p>
          <a:p xmlns:a="http://schemas.openxmlformats.org/drawingml/2006/main">
            <a:r>
              <a:t>Continuity</a:t>
            </a:r>
          </a:p>
          <a:p xmlns:a="http://schemas.openxmlformats.org/drawingml/2006/main">
            <a:r>
              <a:t>Queued-work check and restart from saved records</a:t>
            </a:r>
          </a:p>
          <a:p xmlns:a="http://schemas.openxmlformats.org/drawingml/2006/main">
            <a:r>
              <a:t>Your migration and live alert receipt require evidence from your own setup.</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Public starter kit version 1.3, October 14, 2026: 18 skills, consisting of 14 core and four optional skills. Source: public VERSION-NOTES.md and skill folder, checked October 15. Compare existing guidance before adding a skill. Security references and evaluation requirements are included; installation and live behavior still require testing. https://drive.google.com/drive/folders/1TAQfSrs6GphjCNPJ1h1KP3dw3qXA9wAC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16</a:t>
            </a:r>
          </a:p>
          <a:p xmlns:a="http://schemas.openxmlformats.org/drawingml/2006/main">
            <a:r>
              <a:t>the signal room | Women in Enterprise AI</a:t>
            </a:r>
          </a:p>
          <a:p xmlns:a="http://schemas.openxmlformats.org/drawingml/2006/main">
            <a:r>
              <a:t>16</a:t>
            </a:r>
          </a:p>
          <a:p xmlns:a="http://schemas.openxmlformats.org/drawingml/2006/main">
            <a:r>
              <a:t>FOLLOW-UP FROM LAST SESSION / CHIEF OF STAFF SKILLS</a:t>
            </a:r>
          </a:p>
          <a:p xmlns:a="http://schemas.openxmlformats.org/drawingml/2006/main">
            <a:r>
              <a:t>Keep what works; add only missing capability</a:t>
            </a:r>
          </a:p>
          <a:p xmlns:a="http://schemas.openxmlformats.org/drawingml/2006/main">
            <a:r>
              <a:t>What your comparison finds</a:t>
            </a:r>
          </a:p>
          <a:p xmlns:a="http://schemas.openxmlformats.org/drawingml/2006/main">
            <a:r>
              <a:t>What to do</a:t>
            </a:r>
          </a:p>
          <a:p xmlns:a="http://schemas.openxmlformats.org/drawingml/2006/main">
            <a:r>
              <a:t>Already covered and working</a:t>
            </a:r>
          </a:p>
          <a:p xmlns:a="http://schemas.openxmlformats.org/drawingml/2006/main">
            <a:r>
              <a:t>Keep the existing skill. No duplicate installation.</a:t>
            </a:r>
          </a:p>
          <a:p xmlns:a="http://schemas.openxmlformats.org/drawingml/2006/main">
            <a:r>
              <a:t>Useful skill, missing safeguards</a:t>
            </a:r>
          </a:p>
          <a:p xmlns:a="http://schemas.openxmlformats.org/drawingml/2006/main">
            <a:r>
              <a:t>Merge the missing rules into the existing skill.</a:t>
            </a:r>
          </a:p>
          <a:p xmlns:a="http://schemas.openxmlformats.org/drawingml/2006/main">
            <a:r>
              <a:t>Recurring need, no current coverage</a:t>
            </a:r>
          </a:p>
          <a:p xmlns:a="http://schemas.openxmlformats.org/drawingml/2006/main">
            <a:r>
              <a:t>Review and test one relevant skill before adding it.</a:t>
            </a:r>
          </a:p>
          <a:p xmlns:a="http://schemas.openxmlformats.org/drawingml/2006/main">
            <a:r>
              <a:t>Not relevant to your work</a:t>
            </a:r>
          </a:p>
          <a:p xmlns:a="http://schemas.openxmlformats.org/drawingml/2006/main">
            <a:r>
              <a:t>Skip it. The complete bundle is optional.</a:t>
            </a:r>
          </a:p>
          <a:p xmlns:a="http://schemas.openxmlformats.org/drawingml/2006/main">
            <a:r>
              <a:t>First check your installed skills, project instructions and existing workflows.</a:t>
            </a:r>
          </a:p>
          <a:p xmlns:a="http://schemas.openxmlformats.org/drawingml/2006/main">
            <a:r>
              <a:t>Compare purpose and behavior, not names alone. Unknown visibility means unverified.</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Visualizations can place interactive calculators inside supported ChatGPT conversations. Availability depends on account and workspace. If needed, type @Visualize and choose the plugin before entering the prompt. Source: https://learn.chatgpt.com/docs/visualizations, accessed October 15, 2026. These examples use illustrative inputs.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Copy the prompt shown. A dollar estimate requires a cost rate, so this example also includes an editable loaded hourly cost. Ticket volume covers the entire pilot period. The result is eligible workload labor cost, excluding implementation and software. It is not a full pilot budget or a claim of savings.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 a pilot-cost calculator. Let me change ticket volume, eligibility, and handling time. Show the formulas.</a:t>
            </a:r>
          </a:p>
          <a:p xmlns:a="http://schemas.openxmlformats.org/drawingml/2006/main">
            <a:r>
              <a:t>Eligible tickets = volume × eligibility ÷ 100</a:t>
            </a:r>
          </a:p>
          <a:p xmlns:a="http://schemas.openxmlformats.org/drawingml/2006/main">
            <a:r>
              <a:t>Hours = eligible tickets × minutes ÷ 60</a:t>
            </a:r>
          </a:p>
          <a:p xmlns:a="http://schemas.openxmlformats.org/drawingml/2006/main">
            <a:r>
              <a:t>Labor cost = hours × hourly cost</a:t>
            </a:r>
          </a:p>
          <a:p xmlns:a="http://schemas.openxmlformats.org/drawingml/2006/main">
            <a:r>
              <a:t>10,000 tickets · 40% eligible · 8 minutes · $50/hour</a:t>
            </a:r>
          </a:p>
          <a:p xmlns:a="http://schemas.openxmlformats.org/drawingml/2006/main">
            <a:r>
              <a:t>533.3 hours / $26,666.67 modeled labor cost</a:t>
            </a:r>
          </a:p>
          <a:p xmlns:a="http://schemas.openxmlformats.org/drawingml/2006/main">
            <a:r>
              <a:t>The working calculator is supplied in the conversation. The image area is a clearly marked screenshot placeholder. Inputs are illustrative. The pilot example estimates eligible workload labor cost. It excludes software and implementation costs.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 an AI time-saved calculator. Inputs: people, weekly task hours per person, AI-handled percentage, and loaded hourly cost. Show monthly hours and dollars saved, with formulas.</a:t>
            </a:r>
          </a:p>
          <a:p xmlns:a="http://schemas.openxmlformats.org/drawingml/2006/main">
            <a:r>
              <a:t>Monthly hours = people × weekly hours × AI share ÷ 100 × (52 ÷ 12)</a:t>
            </a:r>
          </a:p>
          <a:p xmlns:a="http://schemas.openxmlformats.org/drawingml/2006/main">
            <a:r>
              <a:t>Monthly labor value = monthly hours × hourly cost</a:t>
            </a:r>
          </a:p>
          <a:p xmlns:a="http://schemas.openxmlformats.org/drawingml/2006/main">
            <a:r>
              <a:t>20 people · 5 hours/week · 40% AI share · $60/hour</a:t>
            </a:r>
          </a:p>
          <a:p xmlns:a="http://schemas.openxmlformats.org/drawingml/2006/main">
            <a:r>
              <a:t>173.3 hours / $10,400 monthly labor value</a:t>
            </a:r>
          </a:p>
          <a:p xmlns:a="http://schemas.openxmlformats.org/drawingml/2006/main">
            <a:r>
              <a:t>The working calculator is supplied in the conversation. The image area is a clearly marked screenshot placeholder. Inputs are illustrative. Gross capacity value excludes review time and tool costs. It is not guaranteed cash savings.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 a phase-two proposal cost calculator. Inputs: workstreams, weeks per workstream, and blended weekly rate. Show total cost and formulas. Use placeholder numbers only.</a:t>
            </a:r>
          </a:p>
          <a:p xmlns:a="http://schemas.openxmlformats.org/drawingml/2006/main">
            <a:r>
              <a:t>Workstream-weeks = workstreams × weeks per workstream</a:t>
            </a:r>
          </a:p>
          <a:p xmlns:a="http://schemas.openxmlformats.org/drawingml/2006/main">
            <a:r>
              <a:t>Total cost = workstream-weeks × blended weekly rate</a:t>
            </a:r>
          </a:p>
          <a:p xmlns:a="http://schemas.openxmlformats.org/drawingml/2006/main">
            <a:r>
              <a:t>3 workstreams · 4 weeks each · $2,500/workstream-week</a:t>
            </a:r>
          </a:p>
          <a:p xmlns:a="http://schemas.openxmlformats.org/drawingml/2006/main">
            <a:r>
              <a:t>$30,000 total. Placeholder numbers only.</a:t>
            </a:r>
          </a:p>
          <a:p xmlns:a="http://schemas.openxmlformats.org/drawingml/2006/main">
            <a:r>
              <a:t>The working calculator is supplied in the conversation. The image area is a clearly marked screenshot placeholder. Inputs are illustrative. The blended weekly rate applies to each workstream-week. Parallel work affects elapsed duration, not this effort-based total.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host reports using calculators to model website options and help a customer review a phase-two proposal. No customer identity or commercial pricing is disclosed. A calculator prototype still needs formula and input checks before publication. This slide does not establish that any specific website deployment has been independently verified.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OpenAI Visualizations: https://learn.chatgpt.com/docs/visualizations. OpenAI Meet dots: https://learn.chatgpt.com/docs/dots. Deloitte: https://www.deloitte.com/global/en/insights/topics/emerging-technologies/personal-ai-agents-at-work.html. Chief of Staff guide: https://www.hawksmoor.ai/resources/signal-room/2026-10-02-build-your-ai-chief-of-staff.pdf. Public skills: https://drive.google.com/drive/folders/1TAQfSrs6GphjCNPJ1h1KP3dw3qXA9wAC. Accessed October 15, 2026. Model announcements remain vendor claims.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28</a:t>
            </a:r>
          </a:p>
          <a:p xmlns:a="http://schemas.openxmlformats.org/drawingml/2006/main">
            <a:r>
              <a:t>the signal room | Women in Enterprise AI</a:t>
            </a:r>
          </a:p>
          <a:p xmlns:a="http://schemas.openxmlformats.org/drawingml/2006/main">
            <a:r>
              <a:t>28</a:t>
            </a:r>
          </a:p>
          <a:p xmlns:a="http://schemas.openxmlformats.org/drawingml/2006/main">
            <a:r>
              <a:t>WOMEN IN ENTERPRISE AI / the signal room</a:t>
            </a:r>
          </a:p>
          <a:p xmlns:a="http://schemas.openxmlformats.org/drawingml/2006/main">
            <a:r>
              <a:t>Gets</a:t>
            </a:r>
          </a:p>
          <a:p xmlns:a="http://schemas.openxmlformats.org/drawingml/2006/main">
            <a:r>
              <a:t>Ask the room for help.</a:t>
            </a:r>
          </a:p>
          <a:p xmlns:a="http://schemas.openxmlformats.org/drawingml/2006/main">
            <a:r>
              <a:t>A job lead. An introduction. Relevant expertise.</a:t>
            </a:r>
          </a:p>
          <a:p xmlns:a="http://schemas.openxmlformats.org/drawingml/2006/main">
            <a:r>
              <a:t>Share an ask if you have one. Passing is welcome.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October 23: calculator demonstration. October 30: Amanda Machan of nCino will discuss PLOPs Rewired, a hackathon, and Workforce Acceleration. Her October 14 email offered these topics and availability the week after October 23. The host explicitly authorized naming Amanda and nCino in the speaker announcement. Do not attribute this session’s private discussion to 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signal room | Women in Enterprise AI</a:t>
            </a:r>
          </a:p>
          <a:p xmlns:a="http://schemas.openxmlformats.org/drawingml/2006/main">
            <a:r>
              <a:t>30</a:t>
            </a:r>
          </a:p>
          <a:p xmlns:a="http://schemas.openxmlformats.org/drawingml/2006/main">
            <a:r>
              <a:t>the signal room | Women in Enterprise AI</a:t>
            </a:r>
          </a:p>
          <a:p xmlns:a="http://schemas.openxmlformats.org/drawingml/2006/main">
            <a:r>
              <a:t>30</a:t>
            </a:r>
          </a:p>
          <a:p xmlns:a="http://schemas.openxmlformats.org/drawingml/2006/main">
            <a:r>
              <a:t>WOMEN IN ENTERPRISE AI</a:t>
            </a:r>
          </a:p>
          <a:p xmlns:a="http://schemas.openxmlformats.org/drawingml/2006/main">
            <a:r>
              <a:t>Thank</a:t>
            </a:r>
          </a:p>
          <a:p xmlns:a="http://schemas.openxmlformats.org/drawingml/2006/main">
            <a:r>
              <a:t>you.</a:t>
            </a:r>
          </a:p>
          <a:p xmlns:a="http://schemas.openxmlformats.org/drawingml/2006/main">
            <a:r>
              <a:t>Women in Enterprise AI</a:t>
            </a:r>
          </a:p>
          <a:p xmlns:a="http://schemas.openxmlformats.org/drawingml/2006/main">
            <a:r>
              <a:t>the signal room</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291bb1595fa49e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c1d24b9685f453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d58b9dffdde477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0e504377af048a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3a24ba81c0b48e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2625c813c57436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CB74E14-3CF7-4EEC-9190-E47679E2A71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09CA0C4-8BF1-4D55-8B6A-C54492A8FCB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B72E50B-D101-43CF-8510-9E107CF93DF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C60919E-990B-4AE8-B439-ECC803FC71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23F3750-DD11-4EA8-91C3-63C4AD41568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5154B52-AFB2-4EEB-96DC-15754A0E793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24C6B6A-AF2E-4474-91BA-87A3BABC2E8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4E8503D-66DA-42CD-B5D3-D7F75B16C11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0D41C58-3249-43FE-8830-02D649E8B0B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CAFBC15-DABE-49E1-B729-DA6DD778246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ca3a78ea2934e41" /><Relationship Type="http://schemas.openxmlformats.org/officeDocument/2006/relationships/slideLayout" Target="/ppt/slideLayouts/slideLayout1.xml" Id="R5a6729b96ac940f2" /><Relationship Type="http://schemas.openxmlformats.org/officeDocument/2006/relationships/slideLayout" Target="/ppt/slideLayouts/slideLayout2.xml" Id="Ra7aec92aa4c44906" /><Relationship Type="http://schemas.openxmlformats.org/officeDocument/2006/relationships/slideLayout" Target="/ppt/slideLayouts/slideLayout3.xml" Id="R664c1be2a0104862" /><Relationship Type="http://schemas.openxmlformats.org/officeDocument/2006/relationships/slideLayout" Target="/ppt/slideLayouts/slideLayout4.xml" Id="R7ab3b946bbe34edd" /><Relationship Type="http://schemas.openxmlformats.org/officeDocument/2006/relationships/slideLayout" Target="/ppt/slideLayouts/slideLayout5.xml" Id="R9a40f18f99d241c3" /><Relationship Type="http://schemas.openxmlformats.org/officeDocument/2006/relationships/slideLayout" Target="/ppt/slideLayouts/slideLayout6.xml" Id="R91ac99a58d43429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6729b96ac940f2"/>
    <p:sldLayoutId xmlns:r="http://schemas.openxmlformats.org/officeDocument/2006/relationships" id="2147483650" r:id="Ra7aec92aa4c44906"/>
    <p:sldLayoutId xmlns:r="http://schemas.openxmlformats.org/officeDocument/2006/relationships" id="2147483651" r:id="R664c1be2a0104862"/>
    <p:sldLayoutId xmlns:r="http://schemas.openxmlformats.org/officeDocument/2006/relationships" id="2147483652" r:id="R7ab3b946bbe34edd"/>
    <p:sldLayoutId xmlns:r="http://schemas.openxmlformats.org/officeDocument/2006/relationships" id="2147483653" r:id="R9a40f18f99d241c3"/>
    <p:sldLayoutId xmlns:r="http://schemas.openxmlformats.org/officeDocument/2006/relationships" id="2147483654" r:id="R91ac99a58d43429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13f28ba794b4d07" /><Relationship Type="http://schemas.openxmlformats.org/officeDocument/2006/relationships/image" Target="/ppt/media/image.png" Id="R0a3459fcfc9d4958" /><Relationship Type="http://schemas.openxmlformats.org/officeDocument/2006/relationships/notesSlide" Target="/ppt/notesSlides/notesSlide1.xml" Id="R81dde18f5fee4e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ac6c9d7e42d4365" /><Relationship Type="http://schemas.openxmlformats.org/officeDocument/2006/relationships/image" Target="/ppt/media/image2.png" Id="Ra34d5d917e22479d" /><Relationship Type="http://schemas.openxmlformats.org/officeDocument/2006/relationships/image" Target="/ppt/media/image3.png" Id="Rd3ddbe4aab404121" /><Relationship Type="http://schemas.openxmlformats.org/officeDocument/2006/relationships/notesSlide" Target="/ppt/notesSlides/notesSlide2.xml" Id="Rb8d6272c163a44c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f7ce47686234781" /><Relationship Type="http://schemas.openxmlformats.org/officeDocument/2006/relationships/image" Target="/ppt/media/image4.png" Id="Re6439bf815d3409f" /><Relationship Type="http://schemas.openxmlformats.org/officeDocument/2006/relationships/notesSlide" Target="/ppt/notesSlides/notesSlide3.xml" Id="R70ac6474e26b48e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d49d4b2f2744fdb" /><Relationship Type="http://schemas.openxmlformats.org/officeDocument/2006/relationships/image" Target="/ppt/media/image5.png" Id="Ra63d2d5af5ef4be0" /><Relationship Type="http://schemas.openxmlformats.org/officeDocument/2006/relationships/image" Target="/ppt/media/image6.png" Id="R5289802003e14f9a" /><Relationship Type="http://schemas.openxmlformats.org/officeDocument/2006/relationships/notesSlide" Target="/ppt/notesSlides/notesSlide4.xml" Id="R78693b1f3d5a4dd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adc6bae1e084199" /><Relationship Type="http://schemas.openxmlformats.org/officeDocument/2006/relationships/image" Target="/ppt/media/image7.png" Id="Re8537fa76d194aa5" /><Relationship Type="http://schemas.openxmlformats.org/officeDocument/2006/relationships/image" Target="/ppt/media/image8.png" Id="Rffda459b63a7458b" /><Relationship Type="http://schemas.openxmlformats.org/officeDocument/2006/relationships/notesSlide" Target="/ppt/notesSlides/notesSlide5.xml" Id="Rfe00c3a9914e4d9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f85c1e1229d47bb" /><Relationship Type="http://schemas.openxmlformats.org/officeDocument/2006/relationships/image" Target="/ppt/media/image9.png" Id="R2176764a3651484f" /><Relationship Type="http://schemas.openxmlformats.org/officeDocument/2006/relationships/notesSlide" Target="/ppt/notesSlides/notesSlide6.xml" Id="R2c2b01a4f40c457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30daa4157244fb8" /><Relationship Type="http://schemas.openxmlformats.org/officeDocument/2006/relationships/image" Target="/ppt/media/image10.png" Id="R1a649692239c4ac5" /><Relationship Type="http://schemas.openxmlformats.org/officeDocument/2006/relationships/image" Target="/ppt/media/image11.png" Id="R07858d23a3e84a19" /><Relationship Type="http://schemas.openxmlformats.org/officeDocument/2006/relationships/notesSlide" Target="/ppt/notesSlides/notesSlide7.xml" Id="R0b7c39a8bdd34c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8743380565c4e84" /><Relationship Type="http://schemas.openxmlformats.org/officeDocument/2006/relationships/image" Target="/ppt/media/image12.png" Id="R439adb9784fd4f75" /><Relationship Type="http://schemas.openxmlformats.org/officeDocument/2006/relationships/image" Target="/ppt/media/image13.png" Id="R1cc42b5e45154746" /><Relationship Type="http://schemas.openxmlformats.org/officeDocument/2006/relationships/notesSlide" Target="/ppt/notesSlides/notesSlide8.xml" Id="Rdf95a19ae4c24c3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9a90fbf8a2b4415" /><Relationship Type="http://schemas.openxmlformats.org/officeDocument/2006/relationships/image" Target="/ppt/media/image14.png" Id="Rdf694ad5c7a240f9" /><Relationship Type="http://schemas.openxmlformats.org/officeDocument/2006/relationships/image" Target="/ppt/media/image15.png" Id="Rbe9ab31c87d0461a" /><Relationship Type="http://schemas.openxmlformats.org/officeDocument/2006/relationships/notesSlide" Target="/ppt/notesSlides/notesSlide9.xml" Id="Rc34144a526a7403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bbae151311e4334" /><Relationship Type="http://schemas.openxmlformats.org/officeDocument/2006/relationships/image" Target="/ppt/media/image16.png" Id="Rc6318a6f20f2413e" /><Relationship Type="http://schemas.openxmlformats.org/officeDocument/2006/relationships/notesSlide" Target="/ppt/notesSlides/notesSlide10.xml" Id="R7d985cf08af84b6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326c3d6fe444d9d" /><Relationship Type="http://schemas.openxmlformats.org/officeDocument/2006/relationships/image" Target="/ppt/media/image17.png" Id="Re4a341d18d374214" /><Relationship Type="http://schemas.openxmlformats.org/officeDocument/2006/relationships/notesSlide" Target="/ppt/notesSlides/notesSlide11.xml" Id="Rcd7bb4b47871483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9aa0e8ef13114528" /><Relationship Type="http://schemas.openxmlformats.org/officeDocument/2006/relationships/image" Target="/ppt/media/image18.png" Id="R29e48709ff044c16" /><Relationship Type="http://schemas.openxmlformats.org/officeDocument/2006/relationships/image" Target="/ppt/media/image19.png" Id="R9473a134c66a4843" /><Relationship Type="http://schemas.openxmlformats.org/officeDocument/2006/relationships/notesSlide" Target="/ppt/notesSlides/notesSlide12.xml" Id="Rc35420c069e94b1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add38b7773040f5" /><Relationship Type="http://schemas.openxmlformats.org/officeDocument/2006/relationships/image" Target="/ppt/media/image20.png" Id="Rfeb4c0f952f74857" /><Relationship Type="http://schemas.openxmlformats.org/officeDocument/2006/relationships/image" Target="/ppt/media/image21.png" Id="Rb39bd319f19c4327" /><Relationship Type="http://schemas.openxmlformats.org/officeDocument/2006/relationships/notesSlide" Target="/ppt/notesSlides/notesSlide13.xml" Id="R7934160e8e68402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039677825e44923" /><Relationship Type="http://schemas.openxmlformats.org/officeDocument/2006/relationships/image" Target="/ppt/media/image22.png" Id="Rb13c251824904d19" /><Relationship Type="http://schemas.openxmlformats.org/officeDocument/2006/relationships/image" Target="/ppt/media/image23.png" Id="Ree5f5435c16448fe" /><Relationship Type="http://schemas.openxmlformats.org/officeDocument/2006/relationships/notesSlide" Target="/ppt/notesSlides/notesSlide14.xml" Id="R177cbf39234d4ec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7b0d4948d6642f8" /><Relationship Type="http://schemas.openxmlformats.org/officeDocument/2006/relationships/image" Target="/ppt/media/image24.png" Id="R7d014b4bdd6d46dc" /><Relationship Type="http://schemas.openxmlformats.org/officeDocument/2006/relationships/notesSlide" Target="/ppt/notesSlides/notesSlide15.xml" Id="Re871b4930c08481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4a8d3bae9c84114" /><Relationship Type="http://schemas.openxmlformats.org/officeDocument/2006/relationships/image" Target="/ppt/media/image25.png" Id="R2e2a1d7fabfa463a" /><Relationship Type="http://schemas.openxmlformats.org/officeDocument/2006/relationships/image" Target="/ppt/media/image26.png" Id="Ra4eb24ec5b364357" /><Relationship Type="http://schemas.openxmlformats.org/officeDocument/2006/relationships/notesSlide" Target="/ppt/notesSlides/notesSlide16.xml" Id="R8e6e3538b0e24ec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1a4a11c0a8745a1" /><Relationship Type="http://schemas.openxmlformats.org/officeDocument/2006/relationships/image" Target="/ppt/media/image27.png" Id="R1a2bcbbe9d294996" /><Relationship Type="http://schemas.openxmlformats.org/officeDocument/2006/relationships/notesSlide" Target="/ppt/notesSlides/notesSlide17.xml" Id="R096b5697ced5428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1e5c6da5f854612" /><Relationship Type="http://schemas.openxmlformats.org/officeDocument/2006/relationships/image" Target="/ppt/media/image28.png" Id="R1459a5efe44742b9" /><Relationship Type="http://schemas.openxmlformats.org/officeDocument/2006/relationships/image" Target="/ppt/media/image29.png" Id="Rb44b480a5125477a" /><Relationship Type="http://schemas.openxmlformats.org/officeDocument/2006/relationships/notesSlide" Target="/ppt/notesSlides/notesSlide18.xml" Id="R9b526f9c04c84c8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72ed3cfb1e54110" /><Relationship Type="http://schemas.openxmlformats.org/officeDocument/2006/relationships/image" Target="/ppt/media/image30.png" Id="R1f401107652c4343" /><Relationship Type="http://schemas.openxmlformats.org/officeDocument/2006/relationships/image" Target="/ppt/media/image31.png" Id="Rfc60b7b3769945ce" /><Relationship Type="http://schemas.openxmlformats.org/officeDocument/2006/relationships/notesSlide" Target="/ppt/notesSlides/notesSlide19.xml" Id="R05b13ab5b9f44f1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e1d1b7119ad74d60" /><Relationship Type="http://schemas.openxmlformats.org/officeDocument/2006/relationships/image" Target="/ppt/media/image32.png" Id="Rd1dd88de22b44f87" /><Relationship Type="http://schemas.openxmlformats.org/officeDocument/2006/relationships/notesSlide" Target="/ppt/notesSlides/notesSlide20.xml" Id="R64950720672142d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0ecac8614b64ac3" /><Relationship Type="http://schemas.openxmlformats.org/officeDocument/2006/relationships/image" Target="/ppt/media/image33.png" Id="Ree4eabce09f34b5f" /><Relationship Type="http://schemas.openxmlformats.org/officeDocument/2006/relationships/notesSlide" Target="/ppt/notesSlides/notesSlide21.xml" Id="R7c39da6e48f54df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3095033d7cd64a7f" /><Relationship Type="http://schemas.openxmlformats.org/officeDocument/2006/relationships/image" Target="/ppt/media/image34.png" Id="R9611c1cf07b04e4e" /><Relationship Type="http://schemas.openxmlformats.org/officeDocument/2006/relationships/notesSlide" Target="/ppt/notesSlides/notesSlide22.xml" Id="R3b87bc20f2aa4cf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23b95ddcb79d40fc" /><Relationship Type="http://schemas.openxmlformats.org/officeDocument/2006/relationships/image" Target="/ppt/media/image35.png" Id="R3a5427a8c0c947c8" /><Relationship Type="http://schemas.openxmlformats.org/officeDocument/2006/relationships/notesSlide" Target="/ppt/notesSlides/notesSlide23.xml" Id="R162859eb974645a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df344b870c224350" /><Relationship Type="http://schemas.openxmlformats.org/officeDocument/2006/relationships/image" Target="/ppt/media/image36.png" Id="R151f459db14d495a" /><Relationship Type="http://schemas.openxmlformats.org/officeDocument/2006/relationships/notesSlide" Target="/ppt/notesSlides/notesSlide24.xml" Id="R43151b76f63a41a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2e3e04f25bc34e2c" /><Relationship Type="http://schemas.openxmlformats.org/officeDocument/2006/relationships/image" Target="/ppt/media/image37.png" Id="Red7d2a277abf4227" /><Relationship Type="http://schemas.openxmlformats.org/officeDocument/2006/relationships/notesSlide" Target="/ppt/notesSlides/notesSlide25.xml" Id="R6a0c374e9df2411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e3b401e13c0b48e0" /><Relationship Type="http://schemas.openxmlformats.org/officeDocument/2006/relationships/image" Target="/ppt/media/image38.png" Id="Re98ce86b0b7243b9" /><Relationship Type="http://schemas.openxmlformats.org/officeDocument/2006/relationships/image" Target="/ppt/media/image39.png" Id="Re8d2dc0b2e104b90" /><Relationship Type="http://schemas.openxmlformats.org/officeDocument/2006/relationships/notesSlide" Target="/ppt/notesSlides/notesSlide26.xml" Id="R7365fe6acf36464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26e07a11224c4b1f" /><Relationship Type="http://schemas.openxmlformats.org/officeDocument/2006/relationships/image" Target="/ppt/media/image40.png" Id="R8893f05260194d6c" /><Relationship Type="http://schemas.openxmlformats.org/officeDocument/2006/relationships/notesSlide" Target="/ppt/notesSlides/notesSlide27.xml" Id="R63cb5f00675b4bc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2aa840da45d2401e" /><Relationship Type="http://schemas.openxmlformats.org/officeDocument/2006/relationships/image" Target="/ppt/media/image41.png" Id="R12e65b04c4a94112" /><Relationship Type="http://schemas.openxmlformats.org/officeDocument/2006/relationships/image" Target="/ppt/media/image42.png" Id="R5181a396691e4e2f" /><Relationship Type="http://schemas.openxmlformats.org/officeDocument/2006/relationships/notesSlide" Target="/ppt/notesSlides/notesSlide28.xml" Id="Rdb2c0b833b544146" /></Relationships>
</file>

<file path=ppt/slides/slide1.xml><?xml version="1.0" encoding="utf-8"?>
<p:sld xmlns:p="http://schemas.openxmlformats.org/presentationml/2006/main">
  <p:cSld>
    <p:bg>
      <p:bgPr>
        <a:solidFill xmlns:a="http://schemas.openxmlformats.org/drawingml/2006/main">
          <a:srgbClr val="101D3A"/>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D9291746-D600-4FC9-B3B0-E0038181BBE2}"/>
              </a:ext>
            </a:extLst>
          </p:cNvPr>
          <p:cNvSpPr>
            <a:spLocks xmlns:a="http://schemas.openxmlformats.org/drawingml/2006/main" noGrp="1"/>
          </p:cNvSpPr>
          <p:nvPr/>
        </p:nvSpPr>
        <p:spPr>
          <a:xfrm xmlns:a="http://schemas.openxmlformats.org/drawingml/2006/main">
            <a:off x="609600" y="400050"/>
            <a:ext cx="10953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FFFFFF"/>
                </a:solidFill>
                <a:latin typeface="Liberation Sans"/>
                <a:ea typeface="Liberation Sans"/>
                <a:cs typeface="Liberation Sans"/>
              </a:defRPr>
            </a:defPPr>
          </a:lstStyle>
          <a:p xmlns:a="http://schemas.openxmlformats.org/drawingml/2006/main">
            <a:pPr>
              <a:defRPr sz="1200" b="1">
                <a:solidFill>
                  <a:srgbClr val="FFFFFF"/>
                </a:solidFill>
                <a:latin typeface="Liberation Sans"/>
                <a:ea typeface="Liberation Sans"/>
                <a:cs typeface="Liberation Sans"/>
              </a:defRPr>
            </a:pPr>
            <a:r>
              <a:rPr sz="1200" b="1">
                <a:solidFill>
                  <a:srgbClr val="FFFFFF"/>
                </a:solidFill>
                <a:latin typeface="Liberation Sans"/>
                <a:ea typeface="Liberation Sans"/>
                <a:cs typeface="Liberation Sans"/>
              </a:rPr>
              <a:t>WOMEN IN ENTERPRISE AI / OCTOBER 15, 2026</a:t>
            </a:r>
          </a:p>
        </p:txBody>
      </p:sp>
      <p:sp>
        <p:nvSpPr>
          <p:cNvPr id="2" name="text-1">
            <a:extLst xmlns:a="http://schemas.openxmlformats.org/drawingml/2006/main">
              <a:ext uri="{FF2B5EF4-FFF2-40B4-BE49-F238E27FC236}">
                <a16:creationId xmlns:a16="http://schemas.microsoft.com/office/drawing/2014/main" id="{FE01F137-BF48-4DA4-9067-6F6FDB4F8366}"/>
              </a:ext>
            </a:extLst>
          </p:cNvPr>
          <p:cNvSpPr>
            <a:spLocks xmlns:a="http://schemas.openxmlformats.org/drawingml/2006/main" noGrp="1"/>
          </p:cNvSpPr>
          <p:nvPr/>
        </p:nvSpPr>
        <p:spPr>
          <a:xfrm xmlns:a="http://schemas.openxmlformats.org/drawingml/2006/main">
            <a:off x="609600" y="1409700"/>
            <a:ext cx="10668000" cy="2143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6300" b="1">
                <a:solidFill>
                  <a:srgbClr val="FFFFFF"/>
                </a:solidFill>
                <a:latin typeface="Liberation Sans"/>
                <a:ea typeface="Liberation Sans"/>
                <a:cs typeface="Liberation Sans"/>
              </a:defRPr>
            </a:defPPr>
          </a:lstStyle>
          <a:p xmlns:a="http://schemas.openxmlformats.org/drawingml/2006/main">
            <a:pPr>
              <a:defRPr sz="6300" b="1">
                <a:solidFill>
                  <a:srgbClr val="FFFFFF"/>
                </a:solidFill>
                <a:latin typeface="Liberation Sans"/>
                <a:ea typeface="Liberation Sans"/>
                <a:cs typeface="Liberation Sans"/>
              </a:defRPr>
            </a:pPr>
            <a:r>
              <a:rPr sz="6300" b="1">
                <a:solidFill>
                  <a:srgbClr val="FFFFFF"/>
                </a:solidFill>
                <a:latin typeface="Liberation Sans"/>
                <a:ea typeface="Liberation Sans"/>
                <a:cs typeface="Liberation Sans"/>
              </a:rPr>
              <a:t>Women in</a:t>
            </a:r>
          </a:p>
          <a:p xmlns:a="http://schemas.openxmlformats.org/drawingml/2006/main">
            <a:pPr>
              <a:defRPr sz="6300" b="1">
                <a:solidFill>
                  <a:srgbClr val="FFFFFF"/>
                </a:solidFill>
                <a:latin typeface="Liberation Sans"/>
                <a:ea typeface="Liberation Sans"/>
                <a:cs typeface="Liberation Sans"/>
              </a:defRPr>
            </a:pPr>
            <a:r>
              <a:rPr sz="6300" b="1">
                <a:solidFill>
                  <a:srgbClr val="FFFFFF"/>
                </a:solidFill>
                <a:latin typeface="Liberation Sans"/>
                <a:ea typeface="Liberation Sans"/>
                <a:cs typeface="Liberation Sans"/>
              </a:rPr>
              <a:t>Enterprise AI</a:t>
            </a:r>
          </a:p>
        </p:txBody>
      </p:sp>
      <p:sp>
        <p:nvSpPr>
          <p:cNvPr id="3" name="text-2">
            <a:extLst xmlns:a="http://schemas.openxmlformats.org/drawingml/2006/main">
              <a:ext uri="{FF2B5EF4-FFF2-40B4-BE49-F238E27FC236}">
                <a16:creationId xmlns:a16="http://schemas.microsoft.com/office/drawing/2014/main" id="{C98C8A58-734E-4C5A-B052-BA0375F7216E}"/>
              </a:ext>
            </a:extLst>
          </p:cNvPr>
          <p:cNvSpPr>
            <a:spLocks xmlns:a="http://schemas.openxmlformats.org/drawingml/2006/main" noGrp="1"/>
          </p:cNvSpPr>
          <p:nvPr/>
        </p:nvSpPr>
        <p:spPr>
          <a:xfrm xmlns:a="http://schemas.openxmlformats.org/drawingml/2006/main">
            <a:off x="609600" y="3714750"/>
            <a:ext cx="9525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00" b="1">
                <a:solidFill>
                  <a:srgbClr val="B5D5BB"/>
                </a:solidFill>
                <a:latin typeface="Liberation Sans"/>
                <a:ea typeface="Liberation Sans"/>
                <a:cs typeface="Liberation Sans"/>
              </a:defRPr>
            </a:defPPr>
          </a:lstStyle>
          <a:p xmlns:a="http://schemas.openxmlformats.org/drawingml/2006/main">
            <a:pPr>
              <a:defRPr sz="2700" b="1">
                <a:solidFill>
                  <a:srgbClr val="B5D5BB"/>
                </a:solidFill>
                <a:latin typeface="Liberation Sans"/>
                <a:ea typeface="Liberation Sans"/>
                <a:cs typeface="Liberation Sans"/>
              </a:defRPr>
            </a:pPr>
            <a:r>
              <a:rPr sz="2700" b="1">
                <a:solidFill>
                  <a:srgbClr val="B5D5BB"/>
                </a:solidFill>
                <a:latin typeface="Liberation Sans"/>
                <a:ea typeface="Liberation Sans"/>
                <a:cs typeface="Liberation Sans"/>
              </a:rPr>
              <a:t>the Signal Room</a:t>
            </a:r>
          </a:p>
        </p:txBody>
      </p:sp>
      <p:sp>
        <p:nvSpPr>
          <p:cNvPr id="4" name="text-3">
            <a:extLst xmlns:a="http://schemas.openxmlformats.org/drawingml/2006/main">
              <a:ext uri="{FF2B5EF4-FFF2-40B4-BE49-F238E27FC236}">
                <a16:creationId xmlns:a16="http://schemas.microsoft.com/office/drawing/2014/main" id="{1022AE61-0E23-4F42-96BB-CF4AFEE1CA91}"/>
              </a:ext>
            </a:extLst>
          </p:cNvPr>
          <p:cNvSpPr>
            <a:spLocks xmlns:a="http://schemas.openxmlformats.org/drawingml/2006/main" noGrp="1"/>
          </p:cNvSpPr>
          <p:nvPr/>
        </p:nvSpPr>
        <p:spPr>
          <a:xfrm xmlns:a="http://schemas.openxmlformats.org/drawingml/2006/main">
            <a:off x="609600" y="4667250"/>
            <a:ext cx="10668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FFFFFF"/>
                </a:solidFill>
                <a:latin typeface="Liberation Sans"/>
                <a:ea typeface="Liberation Sans"/>
                <a:cs typeface="Liberation Sans"/>
              </a:defRPr>
            </a:defPPr>
          </a:lstStyle>
          <a:p xmlns:a="http://schemas.openxmlformats.org/drawingml/2006/main">
            <a:pPr>
              <a:defRPr sz="2175" b="0">
                <a:solidFill>
                  <a:srgbClr val="FFFFFF"/>
                </a:solidFill>
                <a:latin typeface="Liberation Sans"/>
                <a:ea typeface="Liberation Sans"/>
                <a:cs typeface="Liberation Sans"/>
              </a:defRPr>
            </a:pPr>
            <a:r>
              <a:rPr sz="2175" b="0">
                <a:solidFill>
                  <a:srgbClr val="FFFFFF"/>
                </a:solidFill>
                <a:latin typeface="Liberation Sans"/>
                <a:ea typeface="Liberation Sans"/>
                <a:cs typeface="Liberation Sans"/>
              </a:rPr>
              <a:t>Personal assistants and working calculators</a:t>
            </a:r>
          </a:p>
        </p:txBody>
      </p:sp>
      <p:sp>
        <p:nvSpPr>
          <p:cNvPr id="5" name="text-4">
            <a:extLst xmlns:a="http://schemas.openxmlformats.org/drawingml/2006/main">
              <a:ext uri="{FF2B5EF4-FFF2-40B4-BE49-F238E27FC236}">
                <a16:creationId xmlns:a16="http://schemas.microsoft.com/office/drawing/2014/main" id="{50C490CE-8CB8-4679-9EE9-540794AA1DEE}"/>
              </a:ext>
            </a:extLst>
          </p:cNvPr>
          <p:cNvSpPr>
            <a:spLocks xmlns:a="http://schemas.openxmlformats.org/drawingml/2006/main" noGrp="1"/>
          </p:cNvSpPr>
          <p:nvPr/>
        </p:nvSpPr>
        <p:spPr>
          <a:xfrm xmlns:a="http://schemas.openxmlformats.org/drawingml/2006/main">
            <a:off x="609600" y="541020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FFFFFF"/>
                </a:solidFill>
                <a:latin typeface="Liberation Sans"/>
                <a:ea typeface="Liberation Sans"/>
                <a:cs typeface="Liberation Sans"/>
              </a:defRPr>
            </a:defPPr>
          </a:lstStyle>
          <a:p xmlns:a="http://schemas.openxmlformats.org/drawingml/2006/main">
            <a:pPr>
              <a:defRPr sz="1725" b="0">
                <a:solidFill>
                  <a:srgbClr val="FFFFFF"/>
                </a:solidFill>
                <a:latin typeface="Liberation Sans"/>
                <a:ea typeface="Liberation Sans"/>
                <a:cs typeface="Liberation Sans"/>
              </a:defRPr>
            </a:pPr>
            <a:r>
              <a:rPr sz="1725" b="0">
                <a:solidFill>
                  <a:srgbClr val="FFFFFF"/>
                </a:solidFill>
                <a:latin typeface="Liberation Sans"/>
                <a:ea typeface="Liberation Sans"/>
                <a:cs typeface="Liberation Sans"/>
              </a:rPr>
              <a:t>Session notes and examples</a:t>
            </a:r>
          </a:p>
        </p:txBody>
      </p:sp>
      <p:sp>
        <p:nvSpPr>
          <p:cNvPr id="6" name="">
            <a:extLst xmlns:a="http://schemas.openxmlformats.org/drawingml/2006/main">
              <a:ext uri="{FF2B5EF4-FFF2-40B4-BE49-F238E27FC236}">
                <a16:creationId xmlns:a16="http://schemas.microsoft.com/office/drawing/2014/main" id="{15C62EED-124E-4AB9-8B91-CAC6E76F649F}"/>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7" name="">
            <a:extLst xmlns:a="http://schemas.openxmlformats.org/drawingml/2006/main">
              <a:ext uri="{FF2B5EF4-FFF2-40B4-BE49-F238E27FC236}">
                <a16:creationId xmlns:a16="http://schemas.microsoft.com/office/drawing/2014/main" id="{1F164730-AC14-4042-863A-2F1775DE2E25}"/>
              </a:ext>
            </a:extLst>
          </p:cNvPr>
          <p:cNvPicPr>
            <a:picLocks xmlns:a="http://schemas.openxmlformats.org/drawingml/2006/main" noChangeAspect="1"/>
          </p:cNvPicPr>
          <p:nvPr/>
        </p:nvPicPr>
        <p:blipFill>
          <a:blip xmlns:r="http://schemas.openxmlformats.org/officeDocument/2006/relationships" xmlns:a="http://schemas.openxmlformats.org/drawingml/2006/main" r:embed="R0a3459fcfc9d4958"/>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8" name="text-6">
            <a:extLst xmlns:a="http://schemas.openxmlformats.org/drawingml/2006/main">
              <a:ext uri="{FF2B5EF4-FFF2-40B4-BE49-F238E27FC236}">
                <a16:creationId xmlns:a16="http://schemas.microsoft.com/office/drawing/2014/main" id="{8762457C-CC95-42D9-A6E7-3CF8AF04A4C2}"/>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9" name="text-7">
            <a:extLst xmlns:a="http://schemas.openxmlformats.org/drawingml/2006/main">
              <a:ext uri="{FF2B5EF4-FFF2-40B4-BE49-F238E27FC236}">
                <a16:creationId xmlns:a16="http://schemas.microsoft.com/office/drawing/2014/main" id="{87CB411F-D9D2-482F-B227-1EC012808AB2}"/>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01</a:t>
            </a:r>
          </a:p>
        </p:txBody>
      </p:sp>
    </p:spTree>
    <p:extLst>
      <p:ext uri="{BB962C8B-B14F-4D97-AF65-F5344CB8AC3E}">
        <p14:creationId xmlns:p14="http://schemas.microsoft.com/office/powerpoint/2010/main" val="2105154003"/>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203AE52B-FD57-4B6F-B86E-C7C8241B35CC}"/>
              </a:ext>
            </a:extLst>
          </p:cNvPr>
          <p:cNvPicPr>
            <a:picLocks xmlns:a="http://schemas.openxmlformats.org/drawingml/2006/main" noChangeAspect="1"/>
          </p:cNvPicPr>
          <p:nvPr/>
        </p:nvPicPr>
        <p:blipFill>
          <a:blip xmlns:r="http://schemas.openxmlformats.org/officeDocument/2006/relationships" xmlns:a="http://schemas.openxmlformats.org/drawingml/2006/main" r:embed="Ra34d5d917e22479d"/>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6714701-9812-442D-850E-37161E85F08F}"/>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D1AD43DC-8EFD-493A-8791-3565DBE03893}"/>
              </a:ext>
            </a:extLst>
          </p:cNvPr>
          <p:cNvPicPr>
            <a:picLocks xmlns:a="http://schemas.openxmlformats.org/drawingml/2006/main" noChangeAspect="1"/>
          </p:cNvPicPr>
          <p:nvPr/>
        </p:nvPicPr>
        <p:blipFill>
          <a:blip xmlns:r="http://schemas.openxmlformats.org/officeDocument/2006/relationships" xmlns:a="http://schemas.openxmlformats.org/drawingml/2006/main" r:embed="Rd3ddbe4aab404121"/>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6C20ED3C-3A62-4471-BB79-01B3B705264C}"/>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A406D3DF-F263-4CAB-B50A-079A4BFEE900}"/>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02</a:t>
            </a:r>
          </a:p>
        </p:txBody>
      </p:sp>
    </p:spTree>
    <p:extLst>
      <p:ext uri="{BB962C8B-B14F-4D97-AF65-F5344CB8AC3E}">
        <p14:creationId xmlns:p14="http://schemas.microsoft.com/office/powerpoint/2010/main" val="9630431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text-0">
            <a:extLst xmlns:a="http://schemas.openxmlformats.org/drawingml/2006/main">
              <a:ext uri="{FF2B5EF4-FFF2-40B4-BE49-F238E27FC236}">
                <a16:creationId xmlns:a16="http://schemas.microsoft.com/office/drawing/2014/main" id="{078260E1-C9AD-45A9-8682-8BD20E6E9A02}"/>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WOMEN IN ENTERPRISE AI / the Signal Room</a:t>
            </a:r>
          </a:p>
        </p:txBody>
      </p:sp>
      <p:sp>
        <p:nvSpPr>
          <p:cNvPr id="2" name="text-1">
            <a:extLst xmlns:a="http://schemas.openxmlformats.org/drawingml/2006/main">
              <a:ext uri="{FF2B5EF4-FFF2-40B4-BE49-F238E27FC236}">
                <a16:creationId xmlns:a16="http://schemas.microsoft.com/office/drawing/2014/main" id="{D8F02FF2-2FA6-4977-919B-8C32483843A4}"/>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News and safeguards lead into calculator examples</a:t>
            </a:r>
          </a:p>
        </p:txBody>
      </p:sp>
      <p:sp>
        <p:nvSpPr>
          <p:cNvPr id="3" name="">
            <a:extLst xmlns:a="http://schemas.openxmlformats.org/drawingml/2006/main">
              <a:ext uri="{FF2B5EF4-FFF2-40B4-BE49-F238E27FC236}">
                <a16:creationId xmlns:a16="http://schemas.microsoft.com/office/drawing/2014/main" id="{043AE213-5E57-4ED8-9ED5-F5EF580B59DA}"/>
              </a:ext>
            </a:extLst>
          </p:cNvPr>
          <p:cNvSpPr>
            <a:spLocks xmlns:a="http://schemas.openxmlformats.org/drawingml/2006/main" noGrp="1"/>
          </p:cNvSpPr>
          <p:nvPr/>
        </p:nvSpPr>
        <p:spPr>
          <a:xfrm xmlns:a="http://schemas.openxmlformats.org/drawingml/2006/main">
            <a:off x="609600" y="2047875"/>
            <a:ext cx="10972800" cy="542925"/>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CDEEEF7F-B94E-44F0-91F6-5E00D7F990B7}"/>
              </a:ext>
            </a:extLst>
          </p:cNvPr>
          <p:cNvSpPr>
            <a:spLocks xmlns:a="http://schemas.openxmlformats.org/drawingml/2006/main" noGrp="1"/>
          </p:cNvSpPr>
          <p:nvPr/>
        </p:nvSpPr>
        <p:spPr>
          <a:xfrm xmlns:a="http://schemas.openxmlformats.org/drawingml/2006/main">
            <a:off x="762000" y="21907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2F6B49"/>
                </a:solidFill>
                <a:latin typeface="Liberation Sans"/>
                <a:ea typeface="Liberation Sans"/>
                <a:cs typeface="Liberation Sans"/>
              </a:defRPr>
            </a:defPPr>
          </a:lstStyle>
          <a:p xmlns:a="http://schemas.openxmlformats.org/drawingml/2006/main">
            <a:pPr>
              <a:defRPr sz="1500" b="1">
                <a:solidFill>
                  <a:srgbClr val="2F6B49"/>
                </a:solidFill>
                <a:latin typeface="Liberation Sans"/>
                <a:ea typeface="Liberation Sans"/>
                <a:cs typeface="Liberation Sans"/>
              </a:defRPr>
            </a:pPr>
            <a:r>
              <a:rPr sz="1500" b="1">
                <a:solidFill>
                  <a:srgbClr val="2F6B49"/>
                </a:solidFill>
                <a:latin typeface="Liberation Sans"/>
                <a:ea typeface="Liberation Sans"/>
                <a:cs typeface="Liberation Sans"/>
              </a:rPr>
              <a:t>01</a:t>
            </a:r>
          </a:p>
        </p:txBody>
      </p:sp>
      <p:sp>
        <p:nvSpPr>
          <p:cNvPr id="5" name="text-4">
            <a:extLst xmlns:a="http://schemas.openxmlformats.org/drawingml/2006/main">
              <a:ext uri="{FF2B5EF4-FFF2-40B4-BE49-F238E27FC236}">
                <a16:creationId xmlns:a16="http://schemas.microsoft.com/office/drawing/2014/main" id="{02119488-C476-49AC-A397-881332DF54CB}"/>
              </a:ext>
            </a:extLst>
          </p:cNvPr>
          <p:cNvSpPr>
            <a:spLocks xmlns:a="http://schemas.openxmlformats.org/drawingml/2006/main" noGrp="1"/>
          </p:cNvSpPr>
          <p:nvPr/>
        </p:nvSpPr>
        <p:spPr>
          <a:xfrm xmlns:a="http://schemas.openxmlformats.org/drawingml/2006/main">
            <a:off x="1524000" y="219075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What’s new in AI?</a:t>
            </a:r>
          </a:p>
        </p:txBody>
      </p:sp>
      <p:sp>
        <p:nvSpPr>
          <p:cNvPr id="6" name="text-5">
            <a:extLst xmlns:a="http://schemas.openxmlformats.org/drawingml/2006/main">
              <a:ext uri="{FF2B5EF4-FFF2-40B4-BE49-F238E27FC236}">
                <a16:creationId xmlns:a16="http://schemas.microsoft.com/office/drawing/2014/main" id="{96486904-8D5F-4688-98A2-B455C62F4E2C}"/>
              </a:ext>
            </a:extLst>
          </p:cNvPr>
          <p:cNvSpPr>
            <a:spLocks xmlns:a="http://schemas.openxmlformats.org/drawingml/2006/main" noGrp="1"/>
          </p:cNvSpPr>
          <p:nvPr/>
        </p:nvSpPr>
        <p:spPr>
          <a:xfrm xmlns:a="http://schemas.openxmlformats.org/drawingml/2006/main">
            <a:off x="5619750" y="2190750"/>
            <a:ext cx="581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101D3A"/>
                </a:solidFill>
                <a:latin typeface="Liberation Sans"/>
                <a:ea typeface="Liberation Sans"/>
                <a:cs typeface="Liberation Sans"/>
              </a:defRPr>
            </a:defPPr>
          </a:lstStyle>
          <a:p xmlns:a="http://schemas.openxmlformats.org/drawingml/2006/main">
            <a:pPr>
              <a:defRPr sz="1575" b="0">
                <a:solidFill>
                  <a:srgbClr val="101D3A"/>
                </a:solidFill>
                <a:latin typeface="Liberation Sans"/>
                <a:ea typeface="Liberation Sans"/>
                <a:cs typeface="Liberation Sans"/>
              </a:defRPr>
            </a:pPr>
            <a:r>
              <a:rPr sz="1575" b="0">
                <a:solidFill>
                  <a:srgbClr val="101D3A"/>
                </a:solidFill>
                <a:latin typeface="Liberation Sans"/>
                <a:ea typeface="Liberation Sans"/>
                <a:cs typeface="Liberation Sans"/>
              </a:rPr>
              <a:t>Recent developments and their practical implications</a:t>
            </a:r>
          </a:p>
        </p:txBody>
      </p:sp>
      <p:sp>
        <p:nvSpPr>
          <p:cNvPr id="7" name="">
            <a:extLst xmlns:a="http://schemas.openxmlformats.org/drawingml/2006/main">
              <a:ext uri="{FF2B5EF4-FFF2-40B4-BE49-F238E27FC236}">
                <a16:creationId xmlns:a16="http://schemas.microsoft.com/office/drawing/2014/main" id="{8CBB722B-3AB5-43F5-8C7E-C0678FDFD9A0}"/>
              </a:ext>
            </a:extLst>
          </p:cNvPr>
          <p:cNvSpPr>
            <a:spLocks xmlns:a="http://schemas.openxmlformats.org/drawingml/2006/main" noGrp="1"/>
          </p:cNvSpPr>
          <p:nvPr/>
        </p:nvSpPr>
        <p:spPr>
          <a:xfrm xmlns:a="http://schemas.openxmlformats.org/drawingml/2006/main">
            <a:off x="609600" y="2676525"/>
            <a:ext cx="10972800" cy="54292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881D5B82-5F72-4BA2-A516-1BA13E5CADDD}"/>
              </a:ext>
            </a:extLst>
          </p:cNvPr>
          <p:cNvSpPr>
            <a:spLocks xmlns:a="http://schemas.openxmlformats.org/drawingml/2006/main" noGrp="1"/>
          </p:cNvSpPr>
          <p:nvPr/>
        </p:nvSpPr>
        <p:spPr>
          <a:xfrm xmlns:a="http://schemas.openxmlformats.org/drawingml/2006/main">
            <a:off x="762000" y="28194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2F6B49"/>
                </a:solidFill>
                <a:latin typeface="Liberation Sans"/>
                <a:ea typeface="Liberation Sans"/>
                <a:cs typeface="Liberation Sans"/>
              </a:defRPr>
            </a:defPPr>
          </a:lstStyle>
          <a:p xmlns:a="http://schemas.openxmlformats.org/drawingml/2006/main">
            <a:pPr>
              <a:defRPr sz="1500" b="1">
                <a:solidFill>
                  <a:srgbClr val="2F6B49"/>
                </a:solidFill>
                <a:latin typeface="Liberation Sans"/>
                <a:ea typeface="Liberation Sans"/>
                <a:cs typeface="Liberation Sans"/>
              </a:defRPr>
            </a:pPr>
            <a:r>
              <a:rPr sz="1500" b="1">
                <a:solidFill>
                  <a:srgbClr val="2F6B49"/>
                </a:solidFill>
                <a:latin typeface="Liberation Sans"/>
                <a:ea typeface="Liberation Sans"/>
                <a:cs typeface="Liberation Sans"/>
              </a:rPr>
              <a:t>02</a:t>
            </a:r>
          </a:p>
        </p:txBody>
      </p:sp>
      <p:sp>
        <p:nvSpPr>
          <p:cNvPr id="9" name="text-8">
            <a:extLst xmlns:a="http://schemas.openxmlformats.org/drawingml/2006/main">
              <a:ext uri="{FF2B5EF4-FFF2-40B4-BE49-F238E27FC236}">
                <a16:creationId xmlns:a16="http://schemas.microsoft.com/office/drawing/2014/main" id="{9844631F-6607-48C7-8A8E-6E78A5EF2CF9}"/>
              </a:ext>
            </a:extLst>
          </p:cNvPr>
          <p:cNvSpPr>
            <a:spLocks xmlns:a="http://schemas.openxmlformats.org/drawingml/2006/main" noGrp="1"/>
          </p:cNvSpPr>
          <p:nvPr/>
        </p:nvSpPr>
        <p:spPr>
          <a:xfrm xmlns:a="http://schemas.openxmlformats.org/drawingml/2006/main">
            <a:off x="1524000" y="281940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Follow-up from last session</a:t>
            </a:r>
          </a:p>
        </p:txBody>
      </p:sp>
      <p:sp>
        <p:nvSpPr>
          <p:cNvPr id="10" name="text-9">
            <a:extLst xmlns:a="http://schemas.openxmlformats.org/drawingml/2006/main">
              <a:ext uri="{FF2B5EF4-FFF2-40B4-BE49-F238E27FC236}">
                <a16:creationId xmlns:a16="http://schemas.microsoft.com/office/drawing/2014/main" id="{371B8755-4E3F-4C2D-BC3B-E523CBCAD3BD}"/>
              </a:ext>
            </a:extLst>
          </p:cNvPr>
          <p:cNvSpPr>
            <a:spLocks xmlns:a="http://schemas.openxmlformats.org/drawingml/2006/main" noGrp="1"/>
          </p:cNvSpPr>
          <p:nvPr/>
        </p:nvSpPr>
        <p:spPr>
          <a:xfrm xmlns:a="http://schemas.openxmlformats.org/drawingml/2006/main">
            <a:off x="5619750" y="2819400"/>
            <a:ext cx="581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101D3A"/>
                </a:solidFill>
                <a:latin typeface="Liberation Sans"/>
                <a:ea typeface="Liberation Sans"/>
                <a:cs typeface="Liberation Sans"/>
              </a:defRPr>
            </a:defPPr>
          </a:lstStyle>
          <a:p xmlns:a="http://schemas.openxmlformats.org/drawingml/2006/main">
            <a:pPr>
              <a:defRPr sz="1575" b="0">
                <a:solidFill>
                  <a:srgbClr val="101D3A"/>
                </a:solidFill>
                <a:latin typeface="Liberation Sans"/>
                <a:ea typeface="Liberation Sans"/>
                <a:cs typeface="Liberation Sans"/>
              </a:defRPr>
            </a:pPr>
            <a:r>
              <a:rPr sz="1575" b="0">
                <a:solidFill>
                  <a:srgbClr val="101D3A"/>
                </a:solidFill>
                <a:latin typeface="Liberation Sans"/>
                <a:ea typeface="Liberation Sans"/>
                <a:cs typeface="Liberation Sans"/>
              </a:rPr>
              <a:t>Upgrade your existing Chief of Staff</a:t>
            </a:r>
          </a:p>
        </p:txBody>
      </p:sp>
      <p:sp>
        <p:nvSpPr>
          <p:cNvPr id="11" name="">
            <a:extLst xmlns:a="http://schemas.openxmlformats.org/drawingml/2006/main">
              <a:ext uri="{FF2B5EF4-FFF2-40B4-BE49-F238E27FC236}">
                <a16:creationId xmlns:a16="http://schemas.microsoft.com/office/drawing/2014/main" id="{231138D0-F052-4D5A-9283-1E69881D831A}"/>
              </a:ext>
            </a:extLst>
          </p:cNvPr>
          <p:cNvSpPr>
            <a:spLocks xmlns:a="http://schemas.openxmlformats.org/drawingml/2006/main" noGrp="1"/>
          </p:cNvSpPr>
          <p:nvPr/>
        </p:nvSpPr>
        <p:spPr>
          <a:xfrm xmlns:a="http://schemas.openxmlformats.org/drawingml/2006/main">
            <a:off x="609600" y="3305175"/>
            <a:ext cx="10972800" cy="542925"/>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12" name="text-11">
            <a:extLst xmlns:a="http://schemas.openxmlformats.org/drawingml/2006/main">
              <a:ext uri="{FF2B5EF4-FFF2-40B4-BE49-F238E27FC236}">
                <a16:creationId xmlns:a16="http://schemas.microsoft.com/office/drawing/2014/main" id="{60B25FA8-37B7-4231-91FF-2B9CAE470945}"/>
              </a:ext>
            </a:extLst>
          </p:cNvPr>
          <p:cNvSpPr>
            <a:spLocks xmlns:a="http://schemas.openxmlformats.org/drawingml/2006/main" noGrp="1"/>
          </p:cNvSpPr>
          <p:nvPr/>
        </p:nvSpPr>
        <p:spPr>
          <a:xfrm xmlns:a="http://schemas.openxmlformats.org/drawingml/2006/main">
            <a:off x="762000" y="34480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2F6B49"/>
                </a:solidFill>
                <a:latin typeface="Liberation Sans"/>
                <a:ea typeface="Liberation Sans"/>
                <a:cs typeface="Liberation Sans"/>
              </a:defRPr>
            </a:defPPr>
          </a:lstStyle>
          <a:p xmlns:a="http://schemas.openxmlformats.org/drawingml/2006/main">
            <a:pPr>
              <a:defRPr sz="1500" b="1">
                <a:solidFill>
                  <a:srgbClr val="2F6B49"/>
                </a:solidFill>
                <a:latin typeface="Liberation Sans"/>
                <a:ea typeface="Liberation Sans"/>
                <a:cs typeface="Liberation Sans"/>
              </a:defRPr>
            </a:pPr>
            <a:r>
              <a:rPr sz="1500" b="1">
                <a:solidFill>
                  <a:srgbClr val="2F6B49"/>
                </a:solidFill>
                <a:latin typeface="Liberation Sans"/>
                <a:ea typeface="Liberation Sans"/>
                <a:cs typeface="Liberation Sans"/>
              </a:rPr>
              <a:t>03</a:t>
            </a:r>
          </a:p>
        </p:txBody>
      </p:sp>
      <p:sp>
        <p:nvSpPr>
          <p:cNvPr id="13" name="text-12">
            <a:extLst xmlns:a="http://schemas.openxmlformats.org/drawingml/2006/main">
              <a:ext uri="{FF2B5EF4-FFF2-40B4-BE49-F238E27FC236}">
                <a16:creationId xmlns:a16="http://schemas.microsoft.com/office/drawing/2014/main" id="{1F1BF8AC-D886-4F37-9016-244443CB1B20}"/>
              </a:ext>
            </a:extLst>
          </p:cNvPr>
          <p:cNvSpPr>
            <a:spLocks xmlns:a="http://schemas.openxmlformats.org/drawingml/2006/main" noGrp="1"/>
          </p:cNvSpPr>
          <p:nvPr/>
        </p:nvSpPr>
        <p:spPr>
          <a:xfrm xmlns:a="http://schemas.openxmlformats.org/drawingml/2006/main">
            <a:off x="1524000" y="344805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Try this</a:t>
            </a:r>
          </a:p>
        </p:txBody>
      </p:sp>
      <p:sp>
        <p:nvSpPr>
          <p:cNvPr id="14" name="text-13">
            <a:extLst xmlns:a="http://schemas.openxmlformats.org/drawingml/2006/main">
              <a:ext uri="{FF2B5EF4-FFF2-40B4-BE49-F238E27FC236}">
                <a16:creationId xmlns:a16="http://schemas.microsoft.com/office/drawing/2014/main" id="{122CA0D3-7A23-4496-9BD5-67A659F7B4DC}"/>
              </a:ext>
            </a:extLst>
          </p:cNvPr>
          <p:cNvSpPr>
            <a:spLocks xmlns:a="http://schemas.openxmlformats.org/drawingml/2006/main" noGrp="1"/>
          </p:cNvSpPr>
          <p:nvPr/>
        </p:nvSpPr>
        <p:spPr>
          <a:xfrm xmlns:a="http://schemas.openxmlformats.org/drawingml/2006/main">
            <a:off x="5619750" y="3448050"/>
            <a:ext cx="581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101D3A"/>
                </a:solidFill>
                <a:latin typeface="Liberation Sans"/>
                <a:ea typeface="Liberation Sans"/>
                <a:cs typeface="Liberation Sans"/>
              </a:defRPr>
            </a:defPPr>
          </a:lstStyle>
          <a:p xmlns:a="http://schemas.openxmlformats.org/drawingml/2006/main">
            <a:pPr>
              <a:defRPr sz="1575" b="0">
                <a:solidFill>
                  <a:srgbClr val="101D3A"/>
                </a:solidFill>
                <a:latin typeface="Liberation Sans"/>
                <a:ea typeface="Liberation Sans"/>
                <a:cs typeface="Liberation Sans"/>
              </a:defRPr>
            </a:pPr>
            <a:r>
              <a:rPr sz="1575" b="0">
                <a:solidFill>
                  <a:srgbClr val="101D3A"/>
                </a:solidFill>
                <a:latin typeface="Liberation Sans"/>
                <a:ea typeface="Liberation Sans"/>
                <a:cs typeface="Liberation Sans"/>
              </a:rPr>
              <a:t>Build working calculators inside ChatGPT</a:t>
            </a:r>
          </a:p>
        </p:txBody>
      </p:sp>
      <p:sp>
        <p:nvSpPr>
          <p:cNvPr id="15" name="">
            <a:extLst xmlns:a="http://schemas.openxmlformats.org/drawingml/2006/main">
              <a:ext uri="{FF2B5EF4-FFF2-40B4-BE49-F238E27FC236}">
                <a16:creationId xmlns:a16="http://schemas.microsoft.com/office/drawing/2014/main" id="{1F850714-9C6E-4D43-81FD-AD0DDEBEC8BE}"/>
              </a:ext>
            </a:extLst>
          </p:cNvPr>
          <p:cNvSpPr>
            <a:spLocks xmlns:a="http://schemas.openxmlformats.org/drawingml/2006/main" noGrp="1"/>
          </p:cNvSpPr>
          <p:nvPr/>
        </p:nvSpPr>
        <p:spPr>
          <a:xfrm xmlns:a="http://schemas.openxmlformats.org/drawingml/2006/main">
            <a:off x="609600" y="3933825"/>
            <a:ext cx="10972800" cy="54292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6" name="text-15">
            <a:extLst xmlns:a="http://schemas.openxmlformats.org/drawingml/2006/main">
              <a:ext uri="{FF2B5EF4-FFF2-40B4-BE49-F238E27FC236}">
                <a16:creationId xmlns:a16="http://schemas.microsoft.com/office/drawing/2014/main" id="{1A471B7F-4FD0-4582-B00F-B87DF724C44F}"/>
              </a:ext>
            </a:extLst>
          </p:cNvPr>
          <p:cNvSpPr>
            <a:spLocks xmlns:a="http://schemas.openxmlformats.org/drawingml/2006/main" noGrp="1"/>
          </p:cNvSpPr>
          <p:nvPr/>
        </p:nvSpPr>
        <p:spPr>
          <a:xfrm xmlns:a="http://schemas.openxmlformats.org/drawingml/2006/main">
            <a:off x="762000" y="40767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2F6B49"/>
                </a:solidFill>
                <a:latin typeface="Liberation Sans"/>
                <a:ea typeface="Liberation Sans"/>
                <a:cs typeface="Liberation Sans"/>
              </a:defRPr>
            </a:defPPr>
          </a:lstStyle>
          <a:p xmlns:a="http://schemas.openxmlformats.org/drawingml/2006/main">
            <a:pPr>
              <a:defRPr sz="1500" b="1">
                <a:solidFill>
                  <a:srgbClr val="2F6B49"/>
                </a:solidFill>
                <a:latin typeface="Liberation Sans"/>
                <a:ea typeface="Liberation Sans"/>
                <a:cs typeface="Liberation Sans"/>
              </a:defRPr>
            </a:pPr>
            <a:r>
              <a:rPr sz="1500" b="1">
                <a:solidFill>
                  <a:srgbClr val="2F6B49"/>
                </a:solidFill>
                <a:latin typeface="Liberation Sans"/>
                <a:ea typeface="Liberation Sans"/>
                <a:cs typeface="Liberation Sans"/>
              </a:rPr>
              <a:t>04</a:t>
            </a:r>
          </a:p>
        </p:txBody>
      </p:sp>
      <p:sp>
        <p:nvSpPr>
          <p:cNvPr id="17" name="text-16">
            <a:extLst xmlns:a="http://schemas.openxmlformats.org/drawingml/2006/main">
              <a:ext uri="{FF2B5EF4-FFF2-40B4-BE49-F238E27FC236}">
                <a16:creationId xmlns:a16="http://schemas.microsoft.com/office/drawing/2014/main" id="{30D55183-A8ED-43F6-B48C-F5D2393B7418}"/>
              </a:ext>
            </a:extLst>
          </p:cNvPr>
          <p:cNvSpPr>
            <a:spLocks xmlns:a="http://schemas.openxmlformats.org/drawingml/2006/main" noGrp="1"/>
          </p:cNvSpPr>
          <p:nvPr/>
        </p:nvSpPr>
        <p:spPr>
          <a:xfrm xmlns:a="http://schemas.openxmlformats.org/drawingml/2006/main">
            <a:off x="1524000" y="407670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Gets</a:t>
            </a:r>
          </a:p>
        </p:txBody>
      </p:sp>
      <p:sp>
        <p:nvSpPr>
          <p:cNvPr id="18" name="text-17">
            <a:extLst xmlns:a="http://schemas.openxmlformats.org/drawingml/2006/main">
              <a:ext uri="{FF2B5EF4-FFF2-40B4-BE49-F238E27FC236}">
                <a16:creationId xmlns:a16="http://schemas.microsoft.com/office/drawing/2014/main" id="{78013670-77C5-4A31-843A-8C0040B62117}"/>
              </a:ext>
            </a:extLst>
          </p:cNvPr>
          <p:cNvSpPr>
            <a:spLocks xmlns:a="http://schemas.openxmlformats.org/drawingml/2006/main" noGrp="1"/>
          </p:cNvSpPr>
          <p:nvPr/>
        </p:nvSpPr>
        <p:spPr>
          <a:xfrm xmlns:a="http://schemas.openxmlformats.org/drawingml/2006/main">
            <a:off x="5619750" y="4076700"/>
            <a:ext cx="581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101D3A"/>
                </a:solidFill>
                <a:latin typeface="Liberation Sans"/>
                <a:ea typeface="Liberation Sans"/>
                <a:cs typeface="Liberation Sans"/>
              </a:defRPr>
            </a:defPPr>
          </a:lstStyle>
          <a:p xmlns:a="http://schemas.openxmlformats.org/drawingml/2006/main">
            <a:pPr>
              <a:defRPr sz="1575" b="0">
                <a:solidFill>
                  <a:srgbClr val="101D3A"/>
                </a:solidFill>
                <a:latin typeface="Liberation Sans"/>
                <a:ea typeface="Liberation Sans"/>
                <a:cs typeface="Liberation Sans"/>
              </a:defRPr>
            </a:pPr>
            <a:r>
              <a:rPr sz="1575" b="0">
                <a:solidFill>
                  <a:srgbClr val="101D3A"/>
                </a:solidFill>
                <a:latin typeface="Liberation Sans"/>
                <a:ea typeface="Liberation Sans"/>
                <a:cs typeface="Liberation Sans"/>
              </a:rPr>
              <a:t>Optional requests for help</a:t>
            </a:r>
          </a:p>
        </p:txBody>
      </p:sp>
      <p:sp>
        <p:nvSpPr>
          <p:cNvPr id="19" name="">
            <a:extLst xmlns:a="http://schemas.openxmlformats.org/drawingml/2006/main">
              <a:ext uri="{FF2B5EF4-FFF2-40B4-BE49-F238E27FC236}">
                <a16:creationId xmlns:a16="http://schemas.microsoft.com/office/drawing/2014/main" id="{CCD145CE-9FC7-4850-9B33-FD4375301F6E}"/>
              </a:ext>
            </a:extLst>
          </p:cNvPr>
          <p:cNvSpPr>
            <a:spLocks xmlns:a="http://schemas.openxmlformats.org/drawingml/2006/main" noGrp="1"/>
          </p:cNvSpPr>
          <p:nvPr/>
        </p:nvSpPr>
        <p:spPr>
          <a:xfrm xmlns:a="http://schemas.openxmlformats.org/drawingml/2006/main">
            <a:off x="609600" y="4562475"/>
            <a:ext cx="10972800" cy="542925"/>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20" name="text-19">
            <a:extLst xmlns:a="http://schemas.openxmlformats.org/drawingml/2006/main">
              <a:ext uri="{FF2B5EF4-FFF2-40B4-BE49-F238E27FC236}">
                <a16:creationId xmlns:a16="http://schemas.microsoft.com/office/drawing/2014/main" id="{DB0AF1BD-E818-4CB5-B72B-F0EE21A49623}"/>
              </a:ext>
            </a:extLst>
          </p:cNvPr>
          <p:cNvSpPr>
            <a:spLocks xmlns:a="http://schemas.openxmlformats.org/drawingml/2006/main" noGrp="1"/>
          </p:cNvSpPr>
          <p:nvPr/>
        </p:nvSpPr>
        <p:spPr>
          <a:xfrm xmlns:a="http://schemas.openxmlformats.org/drawingml/2006/main">
            <a:off x="762000" y="47053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2F6B49"/>
                </a:solidFill>
                <a:latin typeface="Liberation Sans"/>
                <a:ea typeface="Liberation Sans"/>
                <a:cs typeface="Liberation Sans"/>
              </a:defRPr>
            </a:defPPr>
          </a:lstStyle>
          <a:p xmlns:a="http://schemas.openxmlformats.org/drawingml/2006/main">
            <a:pPr>
              <a:defRPr sz="1500" b="1">
                <a:solidFill>
                  <a:srgbClr val="2F6B49"/>
                </a:solidFill>
                <a:latin typeface="Liberation Sans"/>
                <a:ea typeface="Liberation Sans"/>
                <a:cs typeface="Liberation Sans"/>
              </a:defRPr>
            </a:pPr>
            <a:r>
              <a:rPr sz="1500" b="1">
                <a:solidFill>
                  <a:srgbClr val="2F6B49"/>
                </a:solidFill>
                <a:latin typeface="Liberation Sans"/>
                <a:ea typeface="Liberation Sans"/>
                <a:cs typeface="Liberation Sans"/>
              </a:rPr>
              <a:t>05</a:t>
            </a:r>
          </a:p>
        </p:txBody>
      </p:sp>
      <p:sp>
        <p:nvSpPr>
          <p:cNvPr id="21" name="text-20">
            <a:extLst xmlns:a="http://schemas.openxmlformats.org/drawingml/2006/main">
              <a:ext uri="{FF2B5EF4-FFF2-40B4-BE49-F238E27FC236}">
                <a16:creationId xmlns:a16="http://schemas.microsoft.com/office/drawing/2014/main" id="{7DA3E64F-7C36-49AC-8708-9A2DCFCD89F2}"/>
              </a:ext>
            </a:extLst>
          </p:cNvPr>
          <p:cNvSpPr>
            <a:spLocks xmlns:a="http://schemas.openxmlformats.org/drawingml/2006/main" noGrp="1"/>
          </p:cNvSpPr>
          <p:nvPr/>
        </p:nvSpPr>
        <p:spPr>
          <a:xfrm xmlns:a="http://schemas.openxmlformats.org/drawingml/2006/main">
            <a:off x="1524000" y="470535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Future sessions</a:t>
            </a:r>
          </a:p>
        </p:txBody>
      </p:sp>
      <p:sp>
        <p:nvSpPr>
          <p:cNvPr id="22" name="text-21">
            <a:extLst xmlns:a="http://schemas.openxmlformats.org/drawingml/2006/main">
              <a:ext uri="{FF2B5EF4-FFF2-40B4-BE49-F238E27FC236}">
                <a16:creationId xmlns:a16="http://schemas.microsoft.com/office/drawing/2014/main" id="{F4A52FB0-B848-43DA-88FC-045D7436BD4D}"/>
              </a:ext>
            </a:extLst>
          </p:cNvPr>
          <p:cNvSpPr>
            <a:spLocks xmlns:a="http://schemas.openxmlformats.org/drawingml/2006/main" noGrp="1"/>
          </p:cNvSpPr>
          <p:nvPr/>
        </p:nvSpPr>
        <p:spPr>
          <a:xfrm xmlns:a="http://schemas.openxmlformats.org/drawingml/2006/main">
            <a:off x="5619750" y="4705350"/>
            <a:ext cx="581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101D3A"/>
                </a:solidFill>
                <a:latin typeface="Liberation Sans"/>
                <a:ea typeface="Liberation Sans"/>
                <a:cs typeface="Liberation Sans"/>
              </a:defRPr>
            </a:defPPr>
          </a:lstStyle>
          <a:p xmlns:a="http://schemas.openxmlformats.org/drawingml/2006/main">
            <a:pPr>
              <a:defRPr sz="1575" b="0">
                <a:solidFill>
                  <a:srgbClr val="101D3A"/>
                </a:solidFill>
                <a:latin typeface="Liberation Sans"/>
                <a:ea typeface="Liberation Sans"/>
                <a:cs typeface="Liberation Sans"/>
              </a:defRPr>
            </a:pPr>
            <a:r>
              <a:rPr sz="1575" b="0">
                <a:solidFill>
                  <a:srgbClr val="101D3A"/>
                </a:solidFill>
                <a:latin typeface="Liberation Sans"/>
                <a:ea typeface="Liberation Sans"/>
                <a:cs typeface="Liberation Sans"/>
              </a:rPr>
              <a:t>October 23 and October 30</a:t>
            </a:r>
          </a:p>
        </p:txBody>
      </p:sp>
      <p:sp>
        <p:nvSpPr>
          <p:cNvPr id="23" name="">
            <a:extLst xmlns:a="http://schemas.openxmlformats.org/drawingml/2006/main">
              <a:ext uri="{FF2B5EF4-FFF2-40B4-BE49-F238E27FC236}">
                <a16:creationId xmlns:a16="http://schemas.microsoft.com/office/drawing/2014/main" id="{7578CD7A-740B-4079-8704-A6D1CA3F74DD}"/>
              </a:ext>
            </a:extLst>
          </p:cNvPr>
          <p:cNvSpPr>
            <a:spLocks xmlns:a="http://schemas.openxmlformats.org/drawingml/2006/main" noGrp="1"/>
          </p:cNvSpPr>
          <p:nvPr/>
        </p:nvSpPr>
        <p:spPr>
          <a:xfrm xmlns:a="http://schemas.openxmlformats.org/drawingml/2006/main">
            <a:off x="609600" y="5191125"/>
            <a:ext cx="10972800" cy="54292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4" name="text-23">
            <a:extLst xmlns:a="http://schemas.openxmlformats.org/drawingml/2006/main">
              <a:ext uri="{FF2B5EF4-FFF2-40B4-BE49-F238E27FC236}">
                <a16:creationId xmlns:a16="http://schemas.microsoft.com/office/drawing/2014/main" id="{C607BB4A-A6E6-412E-99AA-1C0AA3F70C98}"/>
              </a:ext>
            </a:extLst>
          </p:cNvPr>
          <p:cNvSpPr>
            <a:spLocks xmlns:a="http://schemas.openxmlformats.org/drawingml/2006/main" noGrp="1"/>
          </p:cNvSpPr>
          <p:nvPr/>
        </p:nvSpPr>
        <p:spPr>
          <a:xfrm xmlns:a="http://schemas.openxmlformats.org/drawingml/2006/main">
            <a:off x="762000" y="533400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2F6B49"/>
                </a:solidFill>
                <a:latin typeface="Liberation Sans"/>
                <a:ea typeface="Liberation Sans"/>
                <a:cs typeface="Liberation Sans"/>
              </a:defRPr>
            </a:defPPr>
          </a:lstStyle>
          <a:p xmlns:a="http://schemas.openxmlformats.org/drawingml/2006/main">
            <a:pPr>
              <a:defRPr sz="1500" b="1">
                <a:solidFill>
                  <a:srgbClr val="2F6B49"/>
                </a:solidFill>
                <a:latin typeface="Liberation Sans"/>
                <a:ea typeface="Liberation Sans"/>
                <a:cs typeface="Liberation Sans"/>
              </a:defRPr>
            </a:pPr>
            <a:r>
              <a:rPr sz="1500" b="1">
                <a:solidFill>
                  <a:srgbClr val="2F6B49"/>
                </a:solidFill>
                <a:latin typeface="Liberation Sans"/>
                <a:ea typeface="Liberation Sans"/>
                <a:cs typeface="Liberation Sans"/>
              </a:rPr>
              <a:t>06</a:t>
            </a:r>
          </a:p>
        </p:txBody>
      </p:sp>
      <p:sp>
        <p:nvSpPr>
          <p:cNvPr id="25" name="text-24">
            <a:extLst xmlns:a="http://schemas.openxmlformats.org/drawingml/2006/main">
              <a:ext uri="{FF2B5EF4-FFF2-40B4-BE49-F238E27FC236}">
                <a16:creationId xmlns:a16="http://schemas.microsoft.com/office/drawing/2014/main" id="{6E09D259-674B-4118-A5F1-13604E213A8A}"/>
              </a:ext>
            </a:extLst>
          </p:cNvPr>
          <p:cNvSpPr>
            <a:spLocks xmlns:a="http://schemas.openxmlformats.org/drawingml/2006/main" noGrp="1"/>
          </p:cNvSpPr>
          <p:nvPr/>
        </p:nvSpPr>
        <p:spPr>
          <a:xfrm xmlns:a="http://schemas.openxmlformats.org/drawingml/2006/main">
            <a:off x="1524000" y="533400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Thank you</a:t>
            </a:r>
          </a:p>
        </p:txBody>
      </p:sp>
      <p:sp>
        <p:nvSpPr>
          <p:cNvPr id="26" name="text-25">
            <a:extLst xmlns:a="http://schemas.openxmlformats.org/drawingml/2006/main">
              <a:ext uri="{FF2B5EF4-FFF2-40B4-BE49-F238E27FC236}">
                <a16:creationId xmlns:a16="http://schemas.microsoft.com/office/drawing/2014/main" id="{29612860-43D7-487F-A99D-D7E9B9CF24AA}"/>
              </a:ext>
            </a:extLst>
          </p:cNvPr>
          <p:cNvSpPr>
            <a:spLocks xmlns:a="http://schemas.openxmlformats.org/drawingml/2006/main" noGrp="1"/>
          </p:cNvSpPr>
          <p:nvPr/>
        </p:nvSpPr>
        <p:spPr>
          <a:xfrm xmlns:a="http://schemas.openxmlformats.org/drawingml/2006/main">
            <a:off x="5619750" y="5334000"/>
            <a:ext cx="581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101D3A"/>
                </a:solidFill>
                <a:latin typeface="Liberation Sans"/>
                <a:ea typeface="Liberation Sans"/>
                <a:cs typeface="Liberation Sans"/>
              </a:defRPr>
            </a:defPPr>
          </a:lstStyle>
          <a:p xmlns:a="http://schemas.openxmlformats.org/drawingml/2006/main">
            <a:pPr>
              <a:defRPr sz="1575" b="0">
                <a:solidFill>
                  <a:srgbClr val="101D3A"/>
                </a:solidFill>
                <a:latin typeface="Liberation Sans"/>
                <a:ea typeface="Liberation Sans"/>
                <a:cs typeface="Liberation Sans"/>
              </a:defRPr>
            </a:pPr>
            <a:r>
              <a:rPr sz="1575" b="0">
                <a:solidFill>
                  <a:srgbClr val="101D3A"/>
                </a:solidFill>
                <a:latin typeface="Liberation Sans"/>
                <a:ea typeface="Liberation Sans"/>
                <a:cs typeface="Liberation Sans"/>
              </a:rPr>
              <a:t>Continue the conversation</a:t>
            </a:r>
          </a:p>
        </p:txBody>
      </p:sp>
      <p:sp>
        <p:nvSpPr>
          <p:cNvPr id="27" name="">
            <a:extLst xmlns:a="http://schemas.openxmlformats.org/drawingml/2006/main">
              <a:ext uri="{FF2B5EF4-FFF2-40B4-BE49-F238E27FC236}">
                <a16:creationId xmlns:a16="http://schemas.microsoft.com/office/drawing/2014/main" id="{D2B50A8F-6576-42E1-B5D5-632169F42CE2}"/>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8" name="">
            <a:extLst xmlns:a="http://schemas.openxmlformats.org/drawingml/2006/main">
              <a:ext uri="{FF2B5EF4-FFF2-40B4-BE49-F238E27FC236}">
                <a16:creationId xmlns:a16="http://schemas.microsoft.com/office/drawing/2014/main" id="{C51F372D-BEE1-4E79-836E-3A51091C04A1}"/>
              </a:ext>
            </a:extLst>
          </p:cNvPr>
          <p:cNvPicPr>
            <a:picLocks xmlns:a="http://schemas.openxmlformats.org/drawingml/2006/main" noChangeAspect="1"/>
          </p:cNvPicPr>
          <p:nvPr/>
        </p:nvPicPr>
        <p:blipFill>
          <a:blip xmlns:r="http://schemas.openxmlformats.org/officeDocument/2006/relationships" xmlns:a="http://schemas.openxmlformats.org/drawingml/2006/main" r:embed="Re6439bf815d3409f"/>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29" name="text-27">
            <a:extLst xmlns:a="http://schemas.openxmlformats.org/drawingml/2006/main">
              <a:ext uri="{FF2B5EF4-FFF2-40B4-BE49-F238E27FC236}">
                <a16:creationId xmlns:a16="http://schemas.microsoft.com/office/drawing/2014/main" id="{2B1D1B92-0CF8-487D-8E95-E1BF29303459}"/>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30" name="text-28">
            <a:extLst xmlns:a="http://schemas.openxmlformats.org/drawingml/2006/main">
              <a:ext uri="{FF2B5EF4-FFF2-40B4-BE49-F238E27FC236}">
                <a16:creationId xmlns:a16="http://schemas.microsoft.com/office/drawing/2014/main" id="{3C65B841-5653-4F9A-B2F3-181FA7BD5D69}"/>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03</a:t>
            </a:r>
          </a:p>
        </p:txBody>
      </p:sp>
    </p:spTree>
    <p:extLst>
      <p:ext uri="{BB962C8B-B14F-4D97-AF65-F5344CB8AC3E}">
        <p14:creationId xmlns:p14="http://schemas.microsoft.com/office/powerpoint/2010/main" val="770127273"/>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663BC536-A870-4B7E-BC3C-8432165A7654}"/>
              </a:ext>
            </a:extLst>
          </p:cNvPr>
          <p:cNvPicPr>
            <a:picLocks xmlns:a="http://schemas.openxmlformats.org/drawingml/2006/main" noChangeAspect="1"/>
          </p:cNvPicPr>
          <p:nvPr/>
        </p:nvPicPr>
        <p:blipFill>
          <a:blip xmlns:r="http://schemas.openxmlformats.org/officeDocument/2006/relationships" xmlns:a="http://schemas.openxmlformats.org/drawingml/2006/main" r:embed="Ra63d2d5af5ef4be0"/>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016A91A-6E10-49B0-AB18-FFF3C72E895B}"/>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F116D626-72F9-4360-8E30-CBA708A332AD}"/>
              </a:ext>
            </a:extLst>
          </p:cNvPr>
          <p:cNvPicPr>
            <a:picLocks xmlns:a="http://schemas.openxmlformats.org/drawingml/2006/main" noChangeAspect="1"/>
          </p:cNvPicPr>
          <p:nvPr/>
        </p:nvPicPr>
        <p:blipFill>
          <a:blip xmlns:r="http://schemas.openxmlformats.org/officeDocument/2006/relationships" xmlns:a="http://schemas.openxmlformats.org/drawingml/2006/main" r:embed="R5289802003e14f9a"/>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E7468C67-43B8-460B-B1FF-7C17109DCBD0}"/>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29753E46-DA8D-4635-A93C-4B9AEF0985FD}"/>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04</a:t>
            </a:r>
          </a:p>
        </p:txBody>
      </p:sp>
    </p:spTree>
    <p:extLst>
      <p:ext uri="{BB962C8B-B14F-4D97-AF65-F5344CB8AC3E}">
        <p14:creationId xmlns:p14="http://schemas.microsoft.com/office/powerpoint/2010/main" val="529316975"/>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052C25E0-5288-4490-A4D1-537E76715366}"/>
              </a:ext>
            </a:extLst>
          </p:cNvPr>
          <p:cNvPicPr>
            <a:picLocks xmlns:a="http://schemas.openxmlformats.org/drawingml/2006/main" noChangeAspect="1"/>
          </p:cNvPicPr>
          <p:nvPr/>
        </p:nvPicPr>
        <p:blipFill>
          <a:blip xmlns:r="http://schemas.openxmlformats.org/officeDocument/2006/relationships" xmlns:a="http://schemas.openxmlformats.org/drawingml/2006/main" r:embed="Re8537fa76d194aa5"/>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1688A13-1C75-43C9-BD42-8876999D5DFE}"/>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ACF82A94-44CD-4DAE-8ACD-1332F1F2AD86}"/>
              </a:ext>
            </a:extLst>
          </p:cNvPr>
          <p:cNvPicPr>
            <a:picLocks xmlns:a="http://schemas.openxmlformats.org/drawingml/2006/main" noChangeAspect="1"/>
          </p:cNvPicPr>
          <p:nvPr/>
        </p:nvPicPr>
        <p:blipFill>
          <a:blip xmlns:r="http://schemas.openxmlformats.org/officeDocument/2006/relationships" xmlns:a="http://schemas.openxmlformats.org/drawingml/2006/main" r:embed="Rffda459b63a7458b"/>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6910DCCE-0508-45C1-A514-E508CC1DBE5F}"/>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D45B7E38-B1BC-4D7F-B7B6-06925DFDDA1D}"/>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05</a:t>
            </a:r>
          </a:p>
        </p:txBody>
      </p:sp>
    </p:spTree>
    <p:extLst>
      <p:ext uri="{BB962C8B-B14F-4D97-AF65-F5344CB8AC3E}">
        <p14:creationId xmlns:p14="http://schemas.microsoft.com/office/powerpoint/2010/main" val="13533784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0">
            <a:extLst xmlns:a="http://schemas.openxmlformats.org/drawingml/2006/main">
              <a:ext uri="{FF2B5EF4-FFF2-40B4-BE49-F238E27FC236}">
                <a16:creationId xmlns:a16="http://schemas.microsoft.com/office/drawing/2014/main" id="{A4602CCB-66B8-4E7E-9AC1-7BD3711CBB3E}"/>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NEWS / META / WHAT IT MEANS</a:t>
            </a:r>
          </a:p>
        </p:txBody>
      </p:sp>
      <p:sp>
        <p:nvSpPr>
          <p:cNvPr id="2" name="text-1">
            <a:extLst xmlns:a="http://schemas.openxmlformats.org/drawingml/2006/main">
              <a:ext uri="{FF2B5EF4-FFF2-40B4-BE49-F238E27FC236}">
                <a16:creationId xmlns:a16="http://schemas.microsoft.com/office/drawing/2014/main" id="{AC3B6B60-7034-4633-BF91-DB5D82F2822C}"/>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What’s new in AI?</a:t>
            </a:r>
          </a:p>
        </p:txBody>
      </p:sp>
      <p:sp>
        <p:nvSpPr>
          <p:cNvPr id="3" name="text-2">
            <a:extLst xmlns:a="http://schemas.openxmlformats.org/drawingml/2006/main">
              <a:ext uri="{FF2B5EF4-FFF2-40B4-BE49-F238E27FC236}">
                <a16:creationId xmlns:a16="http://schemas.microsoft.com/office/drawing/2014/main" id="{B27E01A0-E928-4D10-A6C9-A4D85F66A0D8}"/>
              </a:ext>
            </a:extLst>
          </p:cNvPr>
          <p:cNvSpPr>
            <a:spLocks xmlns:a="http://schemas.openxmlformats.org/drawingml/2006/main" noGrp="1"/>
          </p:cNvSpPr>
          <p:nvPr/>
        </p:nvSpPr>
        <p:spPr>
          <a:xfrm xmlns:a="http://schemas.openxmlformats.org/drawingml/2006/main">
            <a:off x="609600" y="1695450"/>
            <a:ext cx="10953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1">
                <a:solidFill>
                  <a:srgbClr val="101D3A"/>
                </a:solidFill>
                <a:latin typeface="Liberation Sans"/>
                <a:ea typeface="Liberation Sans"/>
                <a:cs typeface="Liberation Sans"/>
              </a:defRPr>
            </a:defPPr>
          </a:lstStyle>
          <a:p xmlns:a="http://schemas.openxmlformats.org/drawingml/2006/main">
            <a:pPr>
              <a:defRPr sz="2325" b="1">
                <a:solidFill>
                  <a:srgbClr val="101D3A"/>
                </a:solidFill>
                <a:latin typeface="Liberation Sans"/>
                <a:ea typeface="Liberation Sans"/>
                <a:cs typeface="Liberation Sans"/>
              </a:defRPr>
            </a:pPr>
            <a:r>
              <a:rPr sz="2325" b="1">
                <a:solidFill>
                  <a:srgbClr val="101D3A"/>
                </a:solidFill>
                <a:latin typeface="Liberation Sans"/>
                <a:ea typeface="Liberation Sans"/>
                <a:cs typeface="Liberation Sans"/>
              </a:rPr>
              <a:t>Meta merits evaluation alongside leading AI providers</a:t>
            </a:r>
          </a:p>
        </p:txBody>
      </p:sp>
      <p:sp>
        <p:nvSpPr>
          <p:cNvPr id="4" name="">
            <a:extLst xmlns:a="http://schemas.openxmlformats.org/drawingml/2006/main">
              <a:ext uri="{FF2B5EF4-FFF2-40B4-BE49-F238E27FC236}">
                <a16:creationId xmlns:a16="http://schemas.microsoft.com/office/drawing/2014/main" id="{207B94F5-ACDB-425B-AF68-5D82767ACE13}"/>
              </a:ext>
            </a:extLst>
          </p:cNvPr>
          <p:cNvSpPr>
            <a:spLocks xmlns:a="http://schemas.openxmlformats.org/drawingml/2006/main" noGrp="1"/>
          </p:cNvSpPr>
          <p:nvPr/>
        </p:nvSpPr>
        <p:spPr>
          <a:xfrm xmlns:a="http://schemas.openxmlformats.org/drawingml/2006/main">
            <a:off x="609600" y="2571750"/>
            <a:ext cx="5238750" cy="2571750"/>
          </a:xfrm>
          <a:prstGeom xmlns:a="http://schemas.openxmlformats.org/drawingml/2006/main" prst="rect">
            <a:avLst/>
          </a:prstGeom>
          <a:solidFill xmlns:a="http://schemas.openxmlformats.org/drawingml/2006/main">
            <a:srgbClr val="E9EDF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DF6CA84D-3CFB-42DA-A1E4-C1DC99AA97E4}"/>
              </a:ext>
            </a:extLst>
          </p:cNvPr>
          <p:cNvSpPr>
            <a:spLocks xmlns:a="http://schemas.openxmlformats.org/drawingml/2006/main" noGrp="1"/>
          </p:cNvSpPr>
          <p:nvPr/>
        </p:nvSpPr>
        <p:spPr>
          <a:xfrm xmlns:a="http://schemas.openxmlformats.org/drawingml/2006/main">
            <a:off x="6096000" y="2571750"/>
            <a:ext cx="5486400" cy="257175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30E45D50-8C0B-4FFE-978D-B652185B2ED6}"/>
              </a:ext>
            </a:extLst>
          </p:cNvPr>
          <p:cNvSpPr>
            <a:spLocks xmlns:a="http://schemas.openxmlformats.org/drawingml/2006/main" noGrp="1"/>
          </p:cNvSpPr>
          <p:nvPr/>
        </p:nvSpPr>
        <p:spPr>
          <a:xfrm xmlns:a="http://schemas.openxmlformats.org/drawingml/2006/main">
            <a:off x="838200" y="2809875"/>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1">
                <a:solidFill>
                  <a:srgbClr val="2F6B49"/>
                </a:solidFill>
                <a:latin typeface="Liberation Sans"/>
                <a:ea typeface="Liberation Sans"/>
                <a:cs typeface="Liberation Sans"/>
              </a:defRPr>
            </a:defPPr>
          </a:lstStyle>
          <a:p xmlns:a="http://schemas.openxmlformats.org/drawingml/2006/main">
            <a:pPr>
              <a:defRPr sz="1425" b="1">
                <a:solidFill>
                  <a:srgbClr val="2F6B49"/>
                </a:solidFill>
                <a:latin typeface="Liberation Sans"/>
                <a:ea typeface="Liberation Sans"/>
                <a:cs typeface="Liberation Sans"/>
              </a:defRPr>
            </a:pPr>
            <a:r>
              <a:rPr sz="1425" b="1">
                <a:solidFill>
                  <a:srgbClr val="2F6B49"/>
                </a:solidFill>
                <a:latin typeface="Liberation Sans"/>
                <a:ea typeface="Liberation Sans"/>
                <a:cs typeface="Liberation Sans"/>
              </a:rPr>
              <a:t>EVALUATE ON YOUR WORK</a:t>
            </a:r>
          </a:p>
        </p:txBody>
      </p:sp>
      <p:sp>
        <p:nvSpPr>
          <p:cNvPr id="7" name="text-6">
            <a:extLst xmlns:a="http://schemas.openxmlformats.org/drawingml/2006/main">
              <a:ext uri="{FF2B5EF4-FFF2-40B4-BE49-F238E27FC236}">
                <a16:creationId xmlns:a16="http://schemas.microsoft.com/office/drawing/2014/main" id="{4376226F-32F2-4FAB-A112-E91BFBC6847A}"/>
              </a:ext>
            </a:extLst>
          </p:cNvPr>
          <p:cNvSpPr>
            <a:spLocks xmlns:a="http://schemas.openxmlformats.org/drawingml/2006/main" noGrp="1"/>
          </p:cNvSpPr>
          <p:nvPr/>
        </p:nvSpPr>
        <p:spPr>
          <a:xfrm xmlns:a="http://schemas.openxmlformats.org/drawingml/2006/main">
            <a:off x="838200" y="3381375"/>
            <a:ext cx="4667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101D3A"/>
                </a:solidFill>
                <a:latin typeface="Liberation Sans"/>
                <a:ea typeface="Liberation Sans"/>
                <a:cs typeface="Liberation Sans"/>
              </a:defRPr>
            </a:defPPr>
          </a:lstStyle>
          <a:p xmlns:a="http://schemas.openxmlformats.org/drawingml/2006/main">
            <a:pPr>
              <a:defRPr sz="2775" b="1">
                <a:solidFill>
                  <a:srgbClr val="101D3A"/>
                </a:solidFill>
                <a:latin typeface="Liberation Sans"/>
                <a:ea typeface="Liberation Sans"/>
                <a:cs typeface="Liberation Sans"/>
              </a:defRPr>
            </a:pPr>
            <a:r>
              <a:rPr sz="2775" b="1">
                <a:solidFill>
                  <a:srgbClr val="101D3A"/>
                </a:solidFill>
                <a:latin typeface="Liberation Sans"/>
                <a:ea typeface="Liberation Sans"/>
                <a:cs typeface="Liberation Sans"/>
              </a:rPr>
              <a:t>Use the same</a:t>
            </a:r>
          </a:p>
          <a:p xmlns:a="http://schemas.openxmlformats.org/drawingml/2006/main">
            <a:pPr>
              <a:defRPr sz="2775" b="1">
                <a:solidFill>
                  <a:srgbClr val="101D3A"/>
                </a:solidFill>
                <a:latin typeface="Liberation Sans"/>
                <a:ea typeface="Liberation Sans"/>
                <a:cs typeface="Liberation Sans"/>
              </a:defRPr>
            </a:pPr>
            <a:r>
              <a:rPr sz="2775" b="1">
                <a:solidFill>
                  <a:srgbClr val="101D3A"/>
                </a:solidFill>
                <a:latin typeface="Liberation Sans"/>
                <a:ea typeface="Liberation Sans"/>
                <a:cs typeface="Liberation Sans"/>
              </a:rPr>
              <a:t>approved source.</a:t>
            </a:r>
          </a:p>
        </p:txBody>
      </p:sp>
      <p:sp>
        <p:nvSpPr>
          <p:cNvPr id="8" name="text-7">
            <a:extLst xmlns:a="http://schemas.openxmlformats.org/drawingml/2006/main">
              <a:ext uri="{FF2B5EF4-FFF2-40B4-BE49-F238E27FC236}">
                <a16:creationId xmlns:a16="http://schemas.microsoft.com/office/drawing/2014/main" id="{C66F60DD-DBC6-475B-8BB6-4290CEA1CAEC}"/>
              </a:ext>
            </a:extLst>
          </p:cNvPr>
          <p:cNvSpPr>
            <a:spLocks xmlns:a="http://schemas.openxmlformats.org/drawingml/2006/main" noGrp="1"/>
          </p:cNvSpPr>
          <p:nvPr/>
        </p:nvSpPr>
        <p:spPr>
          <a:xfrm xmlns:a="http://schemas.openxmlformats.org/drawingml/2006/main">
            <a:off x="838200" y="4552950"/>
            <a:ext cx="4667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101D3A"/>
                </a:solidFill>
                <a:latin typeface="Liberation Sans"/>
                <a:ea typeface="Liberation Sans"/>
                <a:cs typeface="Liberation Sans"/>
              </a:defRPr>
            </a:defPPr>
          </a:lstStyle>
          <a:p xmlns:a="http://schemas.openxmlformats.org/drawingml/2006/main">
            <a:pPr>
              <a:defRPr sz="1800" b="0">
                <a:solidFill>
                  <a:srgbClr val="101D3A"/>
                </a:solidFill>
                <a:latin typeface="Liberation Sans"/>
                <a:ea typeface="Liberation Sans"/>
                <a:cs typeface="Liberation Sans"/>
              </a:defRPr>
            </a:pPr>
            <a:r>
              <a:rPr sz="1800" b="0">
                <a:solidFill>
                  <a:srgbClr val="101D3A"/>
                </a:solidFill>
                <a:latin typeface="Liberation Sans"/>
                <a:ea typeface="Liberation Sans"/>
                <a:cs typeface="Liberation Sans"/>
              </a:rPr>
              <a:t>Give two tools the same vendor proposal.</a:t>
            </a:r>
          </a:p>
        </p:txBody>
      </p:sp>
      <p:sp>
        <p:nvSpPr>
          <p:cNvPr id="9" name="text-8">
            <a:extLst xmlns:a="http://schemas.openxmlformats.org/drawingml/2006/main">
              <a:ext uri="{FF2B5EF4-FFF2-40B4-BE49-F238E27FC236}">
                <a16:creationId xmlns:a16="http://schemas.microsoft.com/office/drawing/2014/main" id="{26F2CFE0-B203-463F-A0D6-0932366BC020}"/>
              </a:ext>
            </a:extLst>
          </p:cNvPr>
          <p:cNvSpPr>
            <a:spLocks xmlns:a="http://schemas.openxmlformats.org/drawingml/2006/main" noGrp="1"/>
          </p:cNvSpPr>
          <p:nvPr/>
        </p:nvSpPr>
        <p:spPr>
          <a:xfrm xmlns:a="http://schemas.openxmlformats.org/drawingml/2006/main">
            <a:off x="6324600" y="2809875"/>
            <a:ext cx="4953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1">
                <a:solidFill>
                  <a:srgbClr val="2F6B49"/>
                </a:solidFill>
                <a:latin typeface="Liberation Sans"/>
                <a:ea typeface="Liberation Sans"/>
                <a:cs typeface="Liberation Sans"/>
              </a:defRPr>
            </a:defPPr>
          </a:lstStyle>
          <a:p xmlns:a="http://schemas.openxmlformats.org/drawingml/2006/main">
            <a:pPr>
              <a:defRPr sz="1425" b="1">
                <a:solidFill>
                  <a:srgbClr val="2F6B49"/>
                </a:solidFill>
                <a:latin typeface="Liberation Sans"/>
                <a:ea typeface="Liberation Sans"/>
                <a:cs typeface="Liberation Sans"/>
              </a:defRPr>
            </a:pPr>
            <a:r>
              <a:rPr sz="1425" b="1">
                <a:solidFill>
                  <a:srgbClr val="2F6B49"/>
                </a:solidFill>
                <a:latin typeface="Liberation Sans"/>
                <a:ea typeface="Liberation Sans"/>
                <a:cs typeface="Liberation Sans"/>
              </a:rPr>
              <a:t>COMPARE THE RESULTS</a:t>
            </a:r>
          </a:p>
        </p:txBody>
      </p:sp>
      <p:sp>
        <p:nvSpPr>
          <p:cNvPr id="10" name="text-9">
            <a:extLst xmlns:a="http://schemas.openxmlformats.org/drawingml/2006/main">
              <a:ext uri="{FF2B5EF4-FFF2-40B4-BE49-F238E27FC236}">
                <a16:creationId xmlns:a16="http://schemas.microsoft.com/office/drawing/2014/main" id="{F86DC3DD-B706-41F0-BEF8-743D12181B14}"/>
              </a:ext>
            </a:extLst>
          </p:cNvPr>
          <p:cNvSpPr>
            <a:spLocks xmlns:a="http://schemas.openxmlformats.org/drawingml/2006/main" noGrp="1"/>
          </p:cNvSpPr>
          <p:nvPr/>
        </p:nvSpPr>
        <p:spPr>
          <a:xfrm xmlns:a="http://schemas.openxmlformats.org/drawingml/2006/main">
            <a:off x="6324600" y="3381375"/>
            <a:ext cx="4857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101D3A"/>
                </a:solidFill>
                <a:latin typeface="Liberation Sans"/>
                <a:ea typeface="Liberation Sans"/>
                <a:cs typeface="Liberation Sans"/>
              </a:defRPr>
            </a:defPPr>
          </a:lstStyle>
          <a:p xmlns:a="http://schemas.openxmlformats.org/drawingml/2006/main">
            <a:pPr>
              <a:defRPr sz="2775" b="1">
                <a:solidFill>
                  <a:srgbClr val="101D3A"/>
                </a:solidFill>
                <a:latin typeface="Liberation Sans"/>
                <a:ea typeface="Liberation Sans"/>
                <a:cs typeface="Liberation Sans"/>
              </a:defRPr>
            </a:pPr>
            <a:r>
              <a:rPr sz="2775" b="1">
                <a:solidFill>
                  <a:srgbClr val="101D3A"/>
                </a:solidFill>
                <a:latin typeface="Liberation Sans"/>
                <a:ea typeface="Liberation Sans"/>
                <a:cs typeface="Liberation Sans"/>
              </a:rPr>
              <a:t>Check missed terms</a:t>
            </a:r>
          </a:p>
          <a:p xmlns:a="http://schemas.openxmlformats.org/drawingml/2006/main">
            <a:pPr>
              <a:defRPr sz="2775" b="1">
                <a:solidFill>
                  <a:srgbClr val="101D3A"/>
                </a:solidFill>
                <a:latin typeface="Liberation Sans"/>
                <a:ea typeface="Liberation Sans"/>
                <a:cs typeface="Liberation Sans"/>
              </a:defRPr>
            </a:pPr>
            <a:r>
              <a:rPr sz="2775" b="1">
                <a:solidFill>
                  <a:srgbClr val="101D3A"/>
                </a:solidFill>
                <a:latin typeface="Liberation Sans"/>
                <a:ea typeface="Liberation Sans"/>
                <a:cs typeface="Liberation Sans"/>
              </a:rPr>
              <a:t>and source accuracy.</a:t>
            </a:r>
          </a:p>
        </p:txBody>
      </p:sp>
      <p:sp>
        <p:nvSpPr>
          <p:cNvPr id="11" name="text-10">
            <a:extLst xmlns:a="http://schemas.openxmlformats.org/drawingml/2006/main">
              <a:ext uri="{FF2B5EF4-FFF2-40B4-BE49-F238E27FC236}">
                <a16:creationId xmlns:a16="http://schemas.microsoft.com/office/drawing/2014/main" id="{DFB4E7C8-F579-4C71-9DE5-49AB4214D45F}"/>
              </a:ext>
            </a:extLst>
          </p:cNvPr>
          <p:cNvSpPr>
            <a:spLocks xmlns:a="http://schemas.openxmlformats.org/drawingml/2006/main" noGrp="1"/>
          </p:cNvSpPr>
          <p:nvPr/>
        </p:nvSpPr>
        <p:spPr>
          <a:xfrm xmlns:a="http://schemas.openxmlformats.org/drawingml/2006/main">
            <a:off x="6324600" y="4552950"/>
            <a:ext cx="4857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101D3A"/>
                </a:solidFill>
                <a:latin typeface="Liberation Sans"/>
                <a:ea typeface="Liberation Sans"/>
                <a:cs typeface="Liberation Sans"/>
              </a:defRPr>
            </a:defPPr>
          </a:lstStyle>
          <a:p xmlns:a="http://schemas.openxmlformats.org/drawingml/2006/main">
            <a:pPr>
              <a:defRPr sz="1800" b="0">
                <a:solidFill>
                  <a:srgbClr val="101D3A"/>
                </a:solidFill>
                <a:latin typeface="Liberation Sans"/>
                <a:ea typeface="Liberation Sans"/>
                <a:cs typeface="Liberation Sans"/>
              </a:defRPr>
            </a:pPr>
            <a:r>
              <a:rPr sz="1800" b="0">
                <a:solidFill>
                  <a:srgbClr val="101D3A"/>
                </a:solidFill>
                <a:latin typeface="Liberation Sans"/>
                <a:ea typeface="Liberation Sans"/>
                <a:cs typeface="Liberation Sans"/>
              </a:rPr>
              <a:t>Benchmark claims still need task-level testing.</a:t>
            </a:r>
          </a:p>
        </p:txBody>
      </p:sp>
      <p:sp>
        <p:nvSpPr>
          <p:cNvPr id="12" name="text-11">
            <a:extLst xmlns:a="http://schemas.openxmlformats.org/drawingml/2006/main">
              <a:ext uri="{FF2B5EF4-FFF2-40B4-BE49-F238E27FC236}">
                <a16:creationId xmlns:a16="http://schemas.microsoft.com/office/drawing/2014/main" id="{DE6B7A23-BD49-4DB5-B3EE-4711B83D96E8}"/>
              </a:ext>
            </a:extLst>
          </p:cNvPr>
          <p:cNvSpPr>
            <a:spLocks xmlns:a="http://schemas.openxmlformats.org/drawingml/2006/main" noGrp="1"/>
          </p:cNvSpPr>
          <p:nvPr/>
        </p:nvSpPr>
        <p:spPr>
          <a:xfrm xmlns:a="http://schemas.openxmlformats.org/drawingml/2006/main">
            <a:off x="609600" y="5572125"/>
            <a:ext cx="1095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2F6B49"/>
                </a:solidFill>
                <a:latin typeface="Liberation Sans"/>
                <a:ea typeface="Liberation Sans"/>
                <a:cs typeface="Liberation Sans"/>
              </a:defRPr>
            </a:defPPr>
          </a:lstStyle>
          <a:p xmlns:a="http://schemas.openxmlformats.org/drawingml/2006/main">
            <a:pPr>
              <a:defRPr sz="1800" b="0">
                <a:solidFill>
                  <a:srgbClr val="2F6B49"/>
                </a:solidFill>
                <a:latin typeface="Liberation Sans"/>
                <a:ea typeface="Liberation Sans"/>
                <a:cs typeface="Liberation Sans"/>
              </a:defRPr>
            </a:pPr>
            <a:r>
              <a:rPr sz="1800" b="0">
                <a:solidFill>
                  <a:srgbClr val="2F6B49"/>
                </a:solidFill>
                <a:latin typeface="Liberation Sans"/>
                <a:ea typeface="Liberation Sans"/>
                <a:cs typeface="Liberation Sans"/>
              </a:rPr>
              <a:t>Another supplier to evaluate for document-heavy work and agent workflows.</a:t>
            </a:r>
          </a:p>
        </p:txBody>
      </p:sp>
      <p:sp>
        <p:nvSpPr>
          <p:cNvPr id="13" name="">
            <a:extLst xmlns:a="http://schemas.openxmlformats.org/drawingml/2006/main">
              <a:ext uri="{FF2B5EF4-FFF2-40B4-BE49-F238E27FC236}">
                <a16:creationId xmlns:a16="http://schemas.microsoft.com/office/drawing/2014/main" id="{49FB36C8-92F0-4EB4-B0A9-D33F489ECF70}"/>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4" name="">
            <a:extLst xmlns:a="http://schemas.openxmlformats.org/drawingml/2006/main">
              <a:ext uri="{FF2B5EF4-FFF2-40B4-BE49-F238E27FC236}">
                <a16:creationId xmlns:a16="http://schemas.microsoft.com/office/drawing/2014/main" id="{5E980FAE-73A8-495C-9F96-FC0327C0181F}"/>
              </a:ext>
            </a:extLst>
          </p:cNvPr>
          <p:cNvPicPr>
            <a:picLocks xmlns:a="http://schemas.openxmlformats.org/drawingml/2006/main" noChangeAspect="1"/>
          </p:cNvPicPr>
          <p:nvPr/>
        </p:nvPicPr>
        <p:blipFill>
          <a:blip xmlns:r="http://schemas.openxmlformats.org/officeDocument/2006/relationships" xmlns:a="http://schemas.openxmlformats.org/drawingml/2006/main" r:embed="R2176764a3651484f"/>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15" name="text-13">
            <a:extLst xmlns:a="http://schemas.openxmlformats.org/drawingml/2006/main">
              <a:ext uri="{FF2B5EF4-FFF2-40B4-BE49-F238E27FC236}">
                <a16:creationId xmlns:a16="http://schemas.microsoft.com/office/drawing/2014/main" id="{14CFAC5E-87B5-45AB-AD80-622087CFF72B}"/>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16" name="text-14">
            <a:extLst xmlns:a="http://schemas.openxmlformats.org/drawingml/2006/main">
              <a:ext uri="{FF2B5EF4-FFF2-40B4-BE49-F238E27FC236}">
                <a16:creationId xmlns:a16="http://schemas.microsoft.com/office/drawing/2014/main" id="{178E01AE-FF42-4368-83DD-75C4697C8544}"/>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06</a:t>
            </a:r>
          </a:p>
        </p:txBody>
      </p:sp>
    </p:spTree>
    <p:extLst>
      <p:ext uri="{BB962C8B-B14F-4D97-AF65-F5344CB8AC3E}">
        <p14:creationId xmlns:p14="http://schemas.microsoft.com/office/powerpoint/2010/main" val="296218892"/>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1DBC9435-DB97-47BF-9C9A-37BB4CEEFF4D}"/>
              </a:ext>
            </a:extLst>
          </p:cNvPr>
          <p:cNvPicPr>
            <a:picLocks xmlns:a="http://schemas.openxmlformats.org/drawingml/2006/main" noChangeAspect="1"/>
          </p:cNvPicPr>
          <p:nvPr/>
        </p:nvPicPr>
        <p:blipFill>
          <a:blip xmlns:r="http://schemas.openxmlformats.org/officeDocument/2006/relationships" xmlns:a="http://schemas.openxmlformats.org/drawingml/2006/main" r:embed="R1a649692239c4ac5"/>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B57FBF3-9E7F-4753-B66E-676B82A47274}"/>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82FA5D64-9831-4DC2-835E-521FCB249923}"/>
              </a:ext>
            </a:extLst>
          </p:cNvPr>
          <p:cNvPicPr>
            <a:picLocks xmlns:a="http://schemas.openxmlformats.org/drawingml/2006/main" noChangeAspect="1"/>
          </p:cNvPicPr>
          <p:nvPr/>
        </p:nvPicPr>
        <p:blipFill>
          <a:blip xmlns:r="http://schemas.openxmlformats.org/officeDocument/2006/relationships" xmlns:a="http://schemas.openxmlformats.org/drawingml/2006/main" r:embed="R07858d23a3e84a19"/>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4C49DC26-5057-42BB-8562-927A089DAB12}"/>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9CC93BED-6D54-4DA3-9AC2-53FCC8D91DD7}"/>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07</a:t>
            </a:r>
          </a:p>
        </p:txBody>
      </p:sp>
    </p:spTree>
    <p:extLst>
      <p:ext uri="{BB962C8B-B14F-4D97-AF65-F5344CB8AC3E}">
        <p14:creationId xmlns:p14="http://schemas.microsoft.com/office/powerpoint/2010/main" val="9193349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6F779FC-8DAD-4F66-97B2-B41374D3D83A}"/>
              </a:ext>
            </a:extLst>
          </p:cNvPr>
          <p:cNvSpPr>
            <a:spLocks xmlns:a="http://schemas.openxmlformats.org/drawingml/2006/main" noGrp="1"/>
          </p:cNvSpPr>
          <p:nvPr/>
        </p:nvSpPr>
        <p:spPr>
          <a:xfrm xmlns:a="http://schemas.openxmlformats.org/drawingml/2006/main">
            <a:off x="609600" y="342900"/>
            <a:ext cx="1095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1">
                <a:solidFill>
                  <a:srgbClr val="4E8845"/>
                </a:solidFill>
                <a:latin typeface="Liberation Sans"/>
                <a:ea typeface="Liberation Sans"/>
                <a:cs typeface="Liberation Sans"/>
              </a:defRPr>
            </a:defPPr>
          </a:lstStyle>
          <a:p xmlns:a="http://schemas.openxmlformats.org/drawingml/2006/main">
            <a:pPr>
              <a:buNone/>
              <a:defRPr sz="1125" b="1">
                <a:solidFill>
                  <a:srgbClr val="4E8845"/>
                </a:solidFill>
                <a:latin typeface="Liberation Sans"/>
                <a:ea typeface="Liberation Sans"/>
                <a:cs typeface="Liberation Sans"/>
              </a:defRPr>
            </a:pPr>
            <a:r>
              <a:rPr sz="1125" b="1">
                <a:solidFill>
                  <a:srgbClr val="4E8845"/>
                </a:solidFill>
                <a:latin typeface="Liberation Sans"/>
                <a:ea typeface="Liberation Sans"/>
                <a:cs typeface="Liberation Sans"/>
              </a:rPr>
              <a:t>NEWS / CHATGPT DOTS / LARA’S EXPERIENCE</a:t>
            </a:r>
          </a:p>
        </p:txBody>
      </p:sp>
      <p:sp>
        <p:nvSpPr>
          <p:cNvPr id="2" name="">
            <a:extLst xmlns:a="http://schemas.openxmlformats.org/drawingml/2006/main">
              <a:ext uri="{FF2B5EF4-FFF2-40B4-BE49-F238E27FC236}">
                <a16:creationId xmlns:a16="http://schemas.microsoft.com/office/drawing/2014/main" id="{E7FEF9FC-F7C1-468C-9AA2-C454E99145A8}"/>
              </a:ext>
            </a:extLst>
          </p:cNvPr>
          <p:cNvSpPr>
            <a:spLocks xmlns:a="http://schemas.openxmlformats.org/drawingml/2006/main" noGrp="1"/>
          </p:cNvSpPr>
          <p:nvPr/>
        </p:nvSpPr>
        <p:spPr>
          <a:xfrm xmlns:a="http://schemas.openxmlformats.org/drawingml/2006/main">
            <a:off x="609600" y="80010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600" b="1">
                <a:solidFill>
                  <a:srgbClr val="0F1D38"/>
                </a:solidFill>
                <a:latin typeface="Liberation Sans"/>
                <a:ea typeface="Liberation Sans"/>
                <a:cs typeface="Liberation Sans"/>
              </a:defRPr>
            </a:defPPr>
          </a:lstStyle>
          <a:p xmlns:a="http://schemas.openxmlformats.org/drawingml/2006/main">
            <a:pPr>
              <a:buNone/>
              <a:defRPr sz="3600" b="1">
                <a:solidFill>
                  <a:srgbClr val="0F1D38"/>
                </a:solidFill>
                <a:latin typeface="Liberation Sans"/>
                <a:ea typeface="Liberation Sans"/>
                <a:cs typeface="Liberation Sans"/>
              </a:defRPr>
            </a:pPr>
            <a:r>
              <a:rPr sz="3600" b="1">
                <a:solidFill>
                  <a:srgbClr val="0F1D38"/>
                </a:solidFill>
                <a:latin typeface="Liberation Sans"/>
                <a:ea typeface="Liberation Sans"/>
                <a:cs typeface="Liberation Sans"/>
              </a:rPr>
              <a:t>What’s new in AI?</a:t>
            </a:r>
          </a:p>
        </p:txBody>
      </p:sp>
      <p:sp>
        <p:nvSpPr>
          <p:cNvPr id="3" name="">
            <a:extLst xmlns:a="http://schemas.openxmlformats.org/drawingml/2006/main">
              <a:ext uri="{FF2B5EF4-FFF2-40B4-BE49-F238E27FC236}">
                <a16:creationId xmlns:a16="http://schemas.microsoft.com/office/drawing/2014/main" id="{2F666AD6-9CFD-4CDA-979A-82C3E895148E}"/>
              </a:ext>
            </a:extLst>
          </p:cNvPr>
          <p:cNvSpPr>
            <a:spLocks xmlns:a="http://schemas.openxmlformats.org/drawingml/2006/main" noGrp="1"/>
          </p:cNvSpPr>
          <p:nvPr/>
        </p:nvSpPr>
        <p:spPr>
          <a:xfrm xmlns:a="http://schemas.openxmlformats.org/drawingml/2006/main">
            <a:off x="609600" y="1562100"/>
            <a:ext cx="10953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1">
                <a:solidFill>
                  <a:srgbClr val="0F1D38"/>
                </a:solidFill>
                <a:latin typeface="Liberation Sans"/>
                <a:ea typeface="Liberation Sans"/>
                <a:cs typeface="Liberation Sans"/>
              </a:defRPr>
            </a:defPPr>
          </a:lstStyle>
          <a:p xmlns:a="http://schemas.openxmlformats.org/drawingml/2006/main">
            <a:pPr>
              <a:buNone/>
              <a:defRPr sz="2325" b="1">
                <a:solidFill>
                  <a:srgbClr val="0F1D38"/>
                </a:solidFill>
                <a:latin typeface="Liberation Sans"/>
                <a:ea typeface="Liberation Sans"/>
                <a:cs typeface="Liberation Sans"/>
              </a:defRPr>
            </a:pPr>
            <a:r>
              <a:rPr sz="2325" b="1">
                <a:solidFill>
                  <a:srgbClr val="0F1D38"/>
                </a:solidFill>
                <a:latin typeface="Liberation Sans"/>
                <a:ea typeface="Liberation Sans"/>
                <a:cs typeface="Liberation Sans"/>
              </a:rPr>
              <a:t>Falcon brings my Chief of Staff into daily work</a:t>
            </a:r>
          </a:p>
        </p:txBody>
      </p:sp>
      <p:pic>
        <p:nvPicPr>
          <p:cNvPr id="4" name="">
            <a:extLst xmlns:a="http://schemas.openxmlformats.org/drawingml/2006/main">
              <a:ext uri="{FF2B5EF4-FFF2-40B4-BE49-F238E27FC236}">
                <a16:creationId xmlns:a16="http://schemas.microsoft.com/office/drawing/2014/main" id="{D74E33D9-6A03-4839-A783-301C31CE425F}"/>
              </a:ext>
            </a:extLst>
          </p:cNvPr>
          <p:cNvPicPr>
            <a:picLocks xmlns:a="http://schemas.openxmlformats.org/drawingml/2006/main" noChangeAspect="1"/>
          </p:cNvPicPr>
          <p:nvPr/>
        </p:nvPicPr>
        <p:blipFill>
          <a:blip xmlns:r="http://schemas.openxmlformats.org/officeDocument/2006/relationships" xmlns:a="http://schemas.openxmlformats.org/drawingml/2006/main" r:embed="R439adb9784fd4f75"/>
          <a:stretch xmlns:a="http://schemas.openxmlformats.org/drawingml/2006/main"/>
        </p:blipFill>
        <p:spPr>
          <a:xfrm xmlns:a="http://schemas.openxmlformats.org/drawingml/2006/main">
            <a:off x="609600" y="6391275"/>
            <a:ext cx="2181225" cy="44767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71649EC-D57E-4947-912C-55DC690BAFD3}"/>
              </a:ext>
            </a:extLst>
          </p:cNvPr>
          <p:cNvSpPr>
            <a:spLocks xmlns:a="http://schemas.openxmlformats.org/drawingml/2006/main" noGrp="1"/>
          </p:cNvSpPr>
          <p:nvPr/>
        </p:nvSpPr>
        <p:spPr>
          <a:xfrm xmlns:a="http://schemas.openxmlformats.org/drawingml/2006/main">
            <a:off x="5276850" y="6543675"/>
            <a:ext cx="476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825" b="0">
                <a:solidFill>
                  <a:srgbClr val="0F1D38"/>
                </a:solidFill>
                <a:latin typeface="Liberation Sans"/>
                <a:ea typeface="Liberation Sans"/>
                <a:cs typeface="Liberation Sans"/>
              </a:defRPr>
            </a:defPPr>
          </a:lstStyle>
          <a:p xmlns:a="http://schemas.openxmlformats.org/drawingml/2006/main">
            <a:pPr>
              <a:buNone/>
              <a:defRPr sz="825" b="0">
                <a:solidFill>
                  <a:srgbClr val="0F1D38"/>
                </a:solidFill>
                <a:latin typeface="Liberation Sans"/>
                <a:ea typeface="Liberation Sans"/>
                <a:cs typeface="Liberation Sans"/>
              </a:defRPr>
            </a:pPr>
            <a:r>
              <a:rPr sz="825" b="0">
                <a:solidFill>
                  <a:srgbClr val="0F1D38"/>
                </a:solidFill>
                <a:latin typeface="Liberation Sans"/>
                <a:ea typeface="Liberation Sans"/>
                <a:cs typeface="Liberation Sans"/>
              </a:rPr>
              <a:t>the signal room | Women in Enterprise AI</a:t>
            </a:r>
          </a:p>
        </p:txBody>
      </p:sp>
      <p:sp>
        <p:nvSpPr>
          <p:cNvPr id="6" name="">
            <a:extLst xmlns:a="http://schemas.openxmlformats.org/drawingml/2006/main">
              <a:ext uri="{FF2B5EF4-FFF2-40B4-BE49-F238E27FC236}">
                <a16:creationId xmlns:a16="http://schemas.microsoft.com/office/drawing/2014/main" id="{C252DAFC-FD8E-4D88-948B-1A5D48A9E374}"/>
              </a:ext>
            </a:extLst>
          </p:cNvPr>
          <p:cNvSpPr>
            <a:spLocks xmlns:a="http://schemas.openxmlformats.org/drawingml/2006/main" noGrp="1"/>
          </p:cNvSpPr>
          <p:nvPr/>
        </p:nvSpPr>
        <p:spPr>
          <a:xfrm xmlns:a="http://schemas.openxmlformats.org/drawingml/2006/main">
            <a:off x="619125" y="2305050"/>
            <a:ext cx="2619375" cy="3324225"/>
          </a:xfrm>
          <a:prstGeom xmlns:a="http://schemas.openxmlformats.org/drawingml/2006/main" prst="rect">
            <a:avLst/>
          </a:prstGeom>
          <a:solidFill xmlns:a="http://schemas.openxmlformats.org/drawingml/2006/main">
            <a:srgbClr val="EDF3EA"/>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C447F77-12F1-4D14-A6F8-FF29610FBCE5}"/>
              </a:ext>
            </a:extLst>
          </p:cNvPr>
          <p:cNvSpPr>
            <a:spLocks xmlns:a="http://schemas.openxmlformats.org/drawingml/2006/main" noGrp="1"/>
          </p:cNvSpPr>
          <p:nvPr/>
        </p:nvSpPr>
        <p:spPr>
          <a:xfrm xmlns:a="http://schemas.openxmlformats.org/drawingml/2006/main">
            <a:off x="1171575" y="2505075"/>
            <a:ext cx="1476375" cy="1304925"/>
          </a:xfrm>
          <a:prstGeom xmlns:a="http://schemas.openxmlformats.org/drawingml/2006/main" prst="heart">
            <a:avLst/>
          </a:prstGeom>
          <a:solidFill xmlns:a="http://schemas.openxmlformats.org/drawingml/2006/main">
            <a:srgbClr val="3F9BE3"/>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0487D55E-F682-424F-ADAF-ABA657DEB6D2}"/>
              </a:ext>
            </a:extLst>
          </p:cNvPr>
          <p:cNvSpPr>
            <a:spLocks xmlns:a="http://schemas.openxmlformats.org/drawingml/2006/main" noGrp="1"/>
          </p:cNvSpPr>
          <p:nvPr/>
        </p:nvSpPr>
        <p:spPr>
          <a:xfrm xmlns:a="http://schemas.openxmlformats.org/drawingml/2006/main">
            <a:off x="1581150" y="2895600"/>
            <a:ext cx="95250" cy="161925"/>
          </a:xfrm>
          <a:prstGeom xmlns:a="http://schemas.openxmlformats.org/drawingml/2006/main" prst="ellipse">
            <a:avLst/>
          </a:prstGeom>
          <a:solidFill xmlns:a="http://schemas.openxmlformats.org/drawingml/2006/main">
            <a:srgbClr val="0F1D38"/>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E1BFB1D5-2B3E-4514-A18F-84C75BA0CEAB}"/>
              </a:ext>
            </a:extLst>
          </p:cNvPr>
          <p:cNvSpPr>
            <a:spLocks xmlns:a="http://schemas.openxmlformats.org/drawingml/2006/main" noGrp="1"/>
          </p:cNvSpPr>
          <p:nvPr/>
        </p:nvSpPr>
        <p:spPr>
          <a:xfrm xmlns:a="http://schemas.openxmlformats.org/drawingml/2006/main">
            <a:off x="2095500" y="2895600"/>
            <a:ext cx="95250" cy="161925"/>
          </a:xfrm>
          <a:prstGeom xmlns:a="http://schemas.openxmlformats.org/drawingml/2006/main" prst="ellipse">
            <a:avLst/>
          </a:prstGeom>
          <a:solidFill xmlns:a="http://schemas.openxmlformats.org/drawingml/2006/main">
            <a:srgbClr val="0F1D3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93BB47A-03F5-4724-8E04-8FFEED43A4A4}"/>
              </a:ext>
            </a:extLst>
          </p:cNvPr>
          <p:cNvSpPr>
            <a:spLocks xmlns:a="http://schemas.openxmlformats.org/drawingml/2006/main" noGrp="1"/>
          </p:cNvSpPr>
          <p:nvPr/>
        </p:nvSpPr>
        <p:spPr>
          <a:xfrm xmlns:a="http://schemas.openxmlformats.org/drawingml/2006/main">
            <a:off x="1000125" y="3971925"/>
            <a:ext cx="21431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0F1D38"/>
                </a:solidFill>
                <a:latin typeface="Liberation Sans"/>
                <a:ea typeface="Liberation Sans"/>
                <a:cs typeface="Liberation Sans"/>
              </a:defRPr>
            </a:defPPr>
          </a:lstStyle>
          <a:p xmlns:a="http://schemas.openxmlformats.org/drawingml/2006/main">
            <a:pPr>
              <a:buNone/>
              <a:defRPr sz="2850" b="1">
                <a:solidFill>
                  <a:srgbClr val="0F1D38"/>
                </a:solidFill>
                <a:latin typeface="Liberation Sans"/>
                <a:ea typeface="Liberation Sans"/>
                <a:cs typeface="Liberation Sans"/>
              </a:defRPr>
            </a:pPr>
            <a:r>
              <a:rPr sz="2850" b="1">
                <a:solidFill>
                  <a:srgbClr val="0F1D38"/>
                </a:solidFill>
                <a:latin typeface="Liberation Sans"/>
                <a:ea typeface="Liberation Sans"/>
                <a:cs typeface="Liberation Sans"/>
              </a:rPr>
              <a:t>Falcon</a:t>
            </a:r>
          </a:p>
        </p:txBody>
      </p:sp>
      <p:sp>
        <p:nvSpPr>
          <p:cNvPr id="11" name="">
            <a:extLst xmlns:a="http://schemas.openxmlformats.org/drawingml/2006/main">
              <a:ext uri="{FF2B5EF4-FFF2-40B4-BE49-F238E27FC236}">
                <a16:creationId xmlns:a16="http://schemas.microsoft.com/office/drawing/2014/main" id="{811A0301-B149-4179-AD61-B4C369605E57}"/>
              </a:ext>
            </a:extLst>
          </p:cNvPr>
          <p:cNvSpPr>
            <a:spLocks xmlns:a="http://schemas.openxmlformats.org/drawingml/2006/main" noGrp="1"/>
          </p:cNvSpPr>
          <p:nvPr/>
        </p:nvSpPr>
        <p:spPr>
          <a:xfrm xmlns:a="http://schemas.openxmlformats.org/drawingml/2006/main">
            <a:off x="1009650" y="4448175"/>
            <a:ext cx="21431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0F1D38"/>
                </a:solidFill>
                <a:latin typeface="Liberation Sans"/>
                <a:ea typeface="Liberation Sans"/>
                <a:cs typeface="Liberation Sans"/>
              </a:defRPr>
            </a:defPPr>
          </a:lstStyle>
          <a:p xmlns:a="http://schemas.openxmlformats.org/drawingml/2006/main">
            <a:pPr>
              <a:buNone/>
              <a:defRPr sz="1800" b="0">
                <a:solidFill>
                  <a:srgbClr val="0F1D38"/>
                </a:solidFill>
                <a:latin typeface="Liberation Sans"/>
                <a:ea typeface="Liberation Sans"/>
                <a:cs typeface="Liberation Sans"/>
              </a:defRPr>
            </a:pPr>
            <a:r>
              <a:rPr sz="1800" b="0">
                <a:solidFill>
                  <a:srgbClr val="0F1D38"/>
                </a:solidFill>
                <a:latin typeface="Liberation Sans"/>
                <a:ea typeface="Liberation Sans"/>
                <a:cs typeface="Liberation Sans"/>
              </a:rPr>
              <a:t>My </a:t>
            </a:r>
            <a:r>
              <a:rPr sz="1800" b="0">
                <a:solidFill>
                  <a:srgbClr val="0F1D38"/>
                </a:solidFill>
                <a:latin typeface="Liberation Sans"/>
                <a:ea typeface="Liberation Sans"/>
                <a:cs typeface="Liberation Sans"/>
              </a:rPr>
              <a:t>dot</a:t>
            </a:r>
          </a:p>
        </p:txBody>
      </p:sp>
      <p:sp>
        <p:nvSpPr>
          <p:cNvPr id="12" name="">
            <a:extLst xmlns:a="http://schemas.openxmlformats.org/drawingml/2006/main">
              <a:ext uri="{FF2B5EF4-FFF2-40B4-BE49-F238E27FC236}">
                <a16:creationId xmlns:a16="http://schemas.microsoft.com/office/drawing/2014/main" id="{8ECB15CC-75BC-4F91-A6FF-74FDCBA0EAC4}"/>
              </a:ext>
            </a:extLst>
          </p:cNvPr>
          <p:cNvSpPr>
            <a:spLocks xmlns:a="http://schemas.openxmlformats.org/drawingml/2006/main" noGrp="1"/>
          </p:cNvSpPr>
          <p:nvPr/>
        </p:nvSpPr>
        <p:spPr>
          <a:xfrm xmlns:a="http://schemas.openxmlformats.org/drawingml/2006/main">
            <a:off x="847725" y="5276850"/>
            <a:ext cx="2190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E8845"/>
                </a:solidFill>
                <a:latin typeface="Liberation Sans"/>
                <a:ea typeface="Liberation Sans"/>
                <a:cs typeface="Liberation Sans"/>
              </a:defRPr>
            </a:defPPr>
          </a:lstStyle>
          <a:p xmlns:a="http://schemas.openxmlformats.org/drawingml/2006/main">
            <a:pPr>
              <a:buNone/>
              <a:defRPr sz="1050" b="0">
                <a:solidFill>
                  <a:srgbClr val="4E8845"/>
                </a:solidFill>
                <a:latin typeface="Liberation Sans"/>
                <a:ea typeface="Liberation Sans"/>
                <a:cs typeface="Liberation Sans"/>
              </a:defRPr>
            </a:pPr>
            <a:r>
              <a:rPr sz="1050" b="0">
                <a:solidFill>
                  <a:srgbClr val="4E8845"/>
                </a:solidFill>
                <a:latin typeface="Liberation Sans"/>
                <a:ea typeface="Liberation Sans"/>
                <a:cs typeface="Liberation Sans"/>
              </a:rPr>
              <a:t>Blue-heart illustration</a:t>
            </a:r>
          </a:p>
        </p:txBody>
      </p:sp>
      <p:sp>
        <p:nvSpPr>
          <p:cNvPr id="13" name="">
            <a:extLst xmlns:a="http://schemas.openxmlformats.org/drawingml/2006/main">
              <a:ext uri="{FF2B5EF4-FFF2-40B4-BE49-F238E27FC236}">
                <a16:creationId xmlns:a16="http://schemas.microsoft.com/office/drawing/2014/main" id="{21C85382-B54F-4B3F-A936-875981235952}"/>
              </a:ext>
            </a:extLst>
          </p:cNvPr>
          <p:cNvSpPr>
            <a:spLocks xmlns:a="http://schemas.openxmlformats.org/drawingml/2006/main" noGrp="1"/>
          </p:cNvSpPr>
          <p:nvPr/>
        </p:nvSpPr>
        <p:spPr>
          <a:xfrm xmlns:a="http://schemas.openxmlformats.org/drawingml/2006/main">
            <a:off x="3609975" y="2295525"/>
            <a:ext cx="7810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4E8845"/>
                </a:solidFill>
                <a:latin typeface="Liberation Sans"/>
                <a:ea typeface="Liberation Sans"/>
                <a:cs typeface="Liberation Sans"/>
              </a:defRPr>
            </a:defPPr>
          </a:lstStyle>
          <a:p xmlns:a="http://schemas.openxmlformats.org/drawingml/2006/main">
            <a:pPr>
              <a:buNone/>
              <a:defRPr sz="1200" b="1">
                <a:solidFill>
                  <a:srgbClr val="4E8845"/>
                </a:solidFill>
                <a:latin typeface="Liberation Sans"/>
                <a:ea typeface="Liberation Sans"/>
                <a:cs typeface="Liberation Sans"/>
              </a:defRPr>
            </a:pPr>
            <a:r>
              <a:rPr sz="1200" b="1">
                <a:solidFill>
                  <a:srgbClr val="4E8845"/>
                </a:solidFill>
                <a:latin typeface="Liberation Sans"/>
                <a:ea typeface="Liberation Sans"/>
                <a:cs typeface="Liberation Sans"/>
              </a:rPr>
              <a:t>FALCON / ONGOING EXECUTION</a:t>
            </a:r>
          </a:p>
        </p:txBody>
      </p:sp>
      <p:sp>
        <p:nvSpPr>
          <p:cNvPr id="14" name="">
            <a:extLst xmlns:a="http://schemas.openxmlformats.org/drawingml/2006/main">
              <a:ext uri="{FF2B5EF4-FFF2-40B4-BE49-F238E27FC236}">
                <a16:creationId xmlns:a16="http://schemas.microsoft.com/office/drawing/2014/main" id="{7A25D63D-938B-4526-BF66-690BDD958A5D}"/>
              </a:ext>
            </a:extLst>
          </p:cNvPr>
          <p:cNvSpPr>
            <a:spLocks xmlns:a="http://schemas.openxmlformats.org/drawingml/2006/main" noGrp="1"/>
          </p:cNvSpPr>
          <p:nvPr/>
        </p:nvSpPr>
        <p:spPr>
          <a:xfrm xmlns:a="http://schemas.openxmlformats.org/drawingml/2006/main">
            <a:off x="3609975" y="2667000"/>
            <a:ext cx="7810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0F1D38"/>
                </a:solidFill>
                <a:latin typeface="Liberation Sans"/>
                <a:ea typeface="Liberation Sans"/>
                <a:cs typeface="Liberation Sans"/>
              </a:defRPr>
            </a:defPPr>
          </a:lstStyle>
          <a:p xmlns:a="http://schemas.openxmlformats.org/drawingml/2006/main">
            <a:pPr>
              <a:buNone/>
              <a:defRPr sz="2025" b="1">
                <a:solidFill>
                  <a:srgbClr val="0F1D38"/>
                </a:solidFill>
                <a:latin typeface="Liberation Sans"/>
                <a:ea typeface="Liberation Sans"/>
                <a:cs typeface="Liberation Sans"/>
              </a:defRPr>
            </a:pPr>
            <a:r>
              <a:rPr sz="2025" b="1">
                <a:solidFill>
                  <a:srgbClr val="0F1D38"/>
                </a:solidFill>
                <a:latin typeface="Liberation Sans"/>
                <a:ea typeface="Liberation Sans"/>
                <a:cs typeface="Liberation Sans"/>
              </a:rPr>
              <a:t>I give Falcon work to keep moving between conversations.</a:t>
            </a:r>
          </a:p>
        </p:txBody>
      </p:sp>
      <p:sp>
        <p:nvSpPr>
          <p:cNvPr id="15" name="">
            <a:extLst xmlns:a="http://schemas.openxmlformats.org/drawingml/2006/main">
              <a:ext uri="{FF2B5EF4-FFF2-40B4-BE49-F238E27FC236}">
                <a16:creationId xmlns:a16="http://schemas.microsoft.com/office/drawing/2014/main" id="{6877348C-3431-4AD4-A50B-A53018312062}"/>
              </a:ext>
            </a:extLst>
          </p:cNvPr>
          <p:cNvSpPr>
            <a:spLocks xmlns:a="http://schemas.openxmlformats.org/drawingml/2006/main" noGrp="1"/>
          </p:cNvSpPr>
          <p:nvPr/>
        </p:nvSpPr>
        <p:spPr>
          <a:xfrm xmlns:a="http://schemas.openxmlformats.org/drawingml/2006/main">
            <a:off x="3609975" y="3333750"/>
            <a:ext cx="7620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0F1D38"/>
                </a:solidFill>
                <a:latin typeface="Liberation Sans"/>
                <a:ea typeface="Liberation Sans"/>
                <a:cs typeface="Liberation Sans"/>
              </a:defRPr>
            </a:defPPr>
          </a:lstStyle>
          <a:p xmlns:a="http://schemas.openxmlformats.org/drawingml/2006/main">
            <a:pPr>
              <a:buNone/>
              <a:defRPr sz="1800" b="0">
                <a:solidFill>
                  <a:srgbClr val="0F1D38"/>
                </a:solidFill>
                <a:latin typeface="Liberation Sans"/>
                <a:ea typeface="Liberation Sans"/>
                <a:cs typeface="Liberation Sans"/>
              </a:defRPr>
            </a:pPr>
            <a:r>
              <a:rPr sz="1800" b="0">
                <a:solidFill>
                  <a:srgbClr val="0F1D38"/>
                </a:solidFill>
                <a:latin typeface="Liberation Sans"/>
                <a:ea typeface="Liberation Sans"/>
                <a:cs typeface="Liberation Sans"/>
              </a:rPr>
              <a:t>Draft materials. Surface follow-ups. Bring work back for review.</a:t>
            </a:r>
          </a:p>
        </p:txBody>
      </p:sp>
      <p:sp>
        <p:nvSpPr>
          <p:cNvPr id="16" name="">
            <a:extLst xmlns:a="http://schemas.openxmlformats.org/drawingml/2006/main">
              <a:ext uri="{FF2B5EF4-FFF2-40B4-BE49-F238E27FC236}">
                <a16:creationId xmlns:a16="http://schemas.microsoft.com/office/drawing/2014/main" id="{FF0EE0E5-EAAF-4CF7-ABF0-0281375FBCF9}"/>
              </a:ext>
            </a:extLst>
          </p:cNvPr>
          <p:cNvSpPr>
            <a:spLocks xmlns:a="http://schemas.openxmlformats.org/drawingml/2006/main" noGrp="1"/>
          </p:cNvSpPr>
          <p:nvPr/>
        </p:nvSpPr>
        <p:spPr>
          <a:xfrm xmlns:a="http://schemas.openxmlformats.org/drawingml/2006/main">
            <a:off x="3609975" y="4057650"/>
            <a:ext cx="7810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4E8845"/>
                </a:solidFill>
                <a:latin typeface="Liberation Sans"/>
                <a:ea typeface="Liberation Sans"/>
                <a:cs typeface="Liberation Sans"/>
              </a:defRPr>
            </a:defPPr>
          </a:lstStyle>
          <a:p xmlns:a="http://schemas.openxmlformats.org/drawingml/2006/main">
            <a:pPr>
              <a:buNone/>
              <a:defRPr sz="1200" b="1">
                <a:solidFill>
                  <a:srgbClr val="4E8845"/>
                </a:solidFill>
                <a:latin typeface="Liberation Sans"/>
                <a:ea typeface="Liberation Sans"/>
                <a:cs typeface="Liberation Sans"/>
              </a:defRPr>
            </a:pPr>
            <a:r>
              <a:rPr sz="1200" b="1">
                <a:solidFill>
                  <a:srgbClr val="4E8845"/>
                </a:solidFill>
                <a:latin typeface="Liberation Sans"/>
                <a:ea typeface="Liberation Sans"/>
                <a:cs typeface="Liberation Sans"/>
              </a:rPr>
              <a:t>HOBSON / CHIEF OF STAFF ROLE</a:t>
            </a:r>
          </a:p>
        </p:txBody>
      </p:sp>
      <p:sp>
        <p:nvSpPr>
          <p:cNvPr id="17" name="">
            <a:extLst xmlns:a="http://schemas.openxmlformats.org/drawingml/2006/main">
              <a:ext uri="{FF2B5EF4-FFF2-40B4-BE49-F238E27FC236}">
                <a16:creationId xmlns:a16="http://schemas.microsoft.com/office/drawing/2014/main" id="{EDDF760A-2D38-4164-91B5-29CB121DD463}"/>
              </a:ext>
            </a:extLst>
          </p:cNvPr>
          <p:cNvSpPr>
            <a:spLocks xmlns:a="http://schemas.openxmlformats.org/drawingml/2006/main" noGrp="1"/>
          </p:cNvSpPr>
          <p:nvPr/>
        </p:nvSpPr>
        <p:spPr>
          <a:xfrm xmlns:a="http://schemas.openxmlformats.org/drawingml/2006/main">
            <a:off x="3609975" y="4410075"/>
            <a:ext cx="7810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1">
                <a:solidFill>
                  <a:srgbClr val="0F1D38"/>
                </a:solidFill>
                <a:latin typeface="Liberation Sans"/>
                <a:ea typeface="Liberation Sans"/>
                <a:cs typeface="Liberation Sans"/>
              </a:defRPr>
            </a:defPPr>
          </a:lstStyle>
          <a:p xmlns:a="http://schemas.openxmlformats.org/drawingml/2006/main">
            <a:pPr>
              <a:buNone/>
              <a:defRPr sz="2025" b="1">
                <a:solidFill>
                  <a:srgbClr val="0F1D38"/>
                </a:solidFill>
                <a:latin typeface="Liberation Sans"/>
                <a:ea typeface="Liberation Sans"/>
                <a:cs typeface="Liberation Sans"/>
              </a:defRPr>
            </a:pPr>
            <a:r>
              <a:rPr sz="2025" b="1">
                <a:solidFill>
                  <a:srgbClr val="0F1D38"/>
                </a:solidFill>
                <a:latin typeface="Liberation Sans"/>
                <a:ea typeface="Liberation Sans"/>
                <a:cs typeface="Liberation Sans"/>
              </a:rPr>
              <a:t>My operating system sets priorities and keeps the commitment record.</a:t>
            </a:r>
          </a:p>
        </p:txBody>
      </p:sp>
      <p:sp>
        <p:nvSpPr>
          <p:cNvPr id="18" name="">
            <a:extLst xmlns:a="http://schemas.openxmlformats.org/drawingml/2006/main">
              <a:ext uri="{FF2B5EF4-FFF2-40B4-BE49-F238E27FC236}">
                <a16:creationId xmlns:a16="http://schemas.microsoft.com/office/drawing/2014/main" id="{7DA8819B-44CE-4C26-91C9-6C40970060FB}"/>
              </a:ext>
            </a:extLst>
          </p:cNvPr>
          <p:cNvSpPr>
            <a:spLocks xmlns:a="http://schemas.openxmlformats.org/drawingml/2006/main" noGrp="1"/>
          </p:cNvSpPr>
          <p:nvPr/>
        </p:nvSpPr>
        <p:spPr>
          <a:xfrm xmlns:a="http://schemas.openxmlformats.org/drawingml/2006/main">
            <a:off x="3609975" y="5124450"/>
            <a:ext cx="7620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0F1D38"/>
                </a:solidFill>
                <a:latin typeface="Liberation Sans"/>
                <a:ea typeface="Liberation Sans"/>
                <a:cs typeface="Liberation Sans"/>
              </a:defRPr>
            </a:defPPr>
          </a:lstStyle>
          <a:p xmlns:a="http://schemas.openxmlformats.org/drawingml/2006/main">
            <a:pPr>
              <a:buNone/>
              <a:defRPr sz="1800" b="0">
                <a:solidFill>
                  <a:srgbClr val="0F1D38"/>
                </a:solidFill>
                <a:latin typeface="Liberation Sans"/>
                <a:ea typeface="Liberation Sans"/>
                <a:cs typeface="Liberation Sans"/>
              </a:defRPr>
            </a:pPr>
            <a:r>
              <a:rPr sz="1800" b="0">
                <a:solidFill>
                  <a:srgbClr val="0F1D38"/>
                </a:solidFill>
                <a:latin typeface="Liberation Sans"/>
                <a:ea typeface="Liberation Sans"/>
                <a:cs typeface="Liberation Sans"/>
              </a:rPr>
              <a:t>Both need the same decisions, clear ownership and evidence of completion.</a:t>
            </a:r>
          </a:p>
        </p:txBody>
      </p:sp>
      <p:sp>
        <p:nvSpPr>
          <p:cNvPr id="19" name="">
            <a:extLst xmlns:a="http://schemas.openxmlformats.org/drawingml/2006/main">
              <a:ext uri="{FF2B5EF4-FFF2-40B4-BE49-F238E27FC236}">
                <a16:creationId xmlns:a16="http://schemas.microsoft.com/office/drawing/2014/main" id="{15B493D0-65B2-4FE4-8303-E75E55DBD087}"/>
              </a:ext>
            </a:extLst>
          </p:cNvPr>
          <p:cNvSpPr>
            <a:spLocks xmlns:a="http://schemas.openxmlformats.org/drawingml/2006/main" noGrp="1"/>
          </p:cNvSpPr>
          <p:nvPr/>
        </p:nvSpPr>
        <p:spPr>
          <a:xfrm xmlns:a="http://schemas.openxmlformats.org/drawingml/2006/main">
            <a:off x="609600" y="5953125"/>
            <a:ext cx="10953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0">
                <a:solidFill>
                  <a:srgbClr val="4E8845"/>
                </a:solidFill>
                <a:latin typeface="Liberation Sans"/>
                <a:ea typeface="Liberation Sans"/>
                <a:cs typeface="Liberation Sans"/>
              </a:defRPr>
            </a:defPPr>
          </a:lstStyle>
          <a:p xmlns:a="http://schemas.openxmlformats.org/drawingml/2006/main">
            <a:pPr>
              <a:buNone/>
              <a:defRPr sz="1350" b="0">
                <a:solidFill>
                  <a:srgbClr val="4E8845"/>
                </a:solidFill>
                <a:latin typeface="Liberation Sans"/>
                <a:ea typeface="Liberation Sans"/>
                <a:cs typeface="Liberation Sans"/>
              </a:defRPr>
            </a:pPr>
            <a:r>
              <a:rPr sz="1350" b="0">
                <a:solidFill>
                  <a:srgbClr val="4E8845"/>
                </a:solidFill>
                <a:latin typeface="Liberation Sans"/>
                <a:ea typeface="Liberation Sans"/>
                <a:cs typeface="Liberation Sans"/>
              </a:rPr>
              <a:t>The overlap is useful. Shared records and confirmed handoffs keep the work coordinated.</a:t>
            </a:r>
          </a:p>
        </p:txBody>
      </p:sp>
      <p:sp>
        <p:nvSpPr>
          <p:cNvPr id="21" name="">
            <a:extLst xmlns:a="http://schemas.openxmlformats.org/drawingml/2006/main">
              <a:ext uri="{FF2B5EF4-FFF2-40B4-BE49-F238E27FC236}">
                <a16:creationId xmlns:a16="http://schemas.microsoft.com/office/drawing/2014/main" id="{2B5D212D-872F-4349-B336-C791E40FC4CF}"/>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2" name="">
            <a:extLst xmlns:a="http://schemas.openxmlformats.org/drawingml/2006/main">
              <a:ext uri="{FF2B5EF4-FFF2-40B4-BE49-F238E27FC236}">
                <a16:creationId xmlns:a16="http://schemas.microsoft.com/office/drawing/2014/main" id="{68577ED0-9DB1-4BFD-B143-7CD38A08E9EE}"/>
              </a:ext>
            </a:extLst>
          </p:cNvPr>
          <p:cNvPicPr>
            <a:picLocks xmlns:a="http://schemas.openxmlformats.org/drawingml/2006/main" noChangeAspect="1"/>
          </p:cNvPicPr>
          <p:nvPr/>
        </p:nvPicPr>
        <p:blipFill>
          <a:blip xmlns:r="http://schemas.openxmlformats.org/officeDocument/2006/relationships" xmlns:a="http://schemas.openxmlformats.org/drawingml/2006/main" r:embed="R1cc42b5e45154746"/>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23" name="text-19">
            <a:extLst xmlns:a="http://schemas.openxmlformats.org/drawingml/2006/main">
              <a:ext uri="{FF2B5EF4-FFF2-40B4-BE49-F238E27FC236}">
                <a16:creationId xmlns:a16="http://schemas.microsoft.com/office/drawing/2014/main" id="{E3B06C71-1968-4E12-AF15-4B862F2056EF}"/>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24" name="text-20">
            <a:extLst xmlns:a="http://schemas.openxmlformats.org/drawingml/2006/main">
              <a:ext uri="{FF2B5EF4-FFF2-40B4-BE49-F238E27FC236}">
                <a16:creationId xmlns:a16="http://schemas.microsoft.com/office/drawing/2014/main" id="{2B2641B6-D4FD-46A7-839A-89B8BCF63C25}"/>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08</a:t>
            </a:r>
          </a:p>
        </p:txBody>
      </p:sp>
    </p:spTree>
    <p:extLst>
      <p:ext uri="{BB962C8B-B14F-4D97-AF65-F5344CB8AC3E}">
        <p14:creationId xmlns:p14="http://schemas.microsoft.com/office/powerpoint/2010/main" val="184345803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B9E0B81E-682E-4CBE-8A2B-C0F187E70B69}"/>
              </a:ext>
            </a:extLst>
          </p:cNvPr>
          <p:cNvSpPr>
            <a:spLocks xmlns:a="http://schemas.openxmlformats.org/drawingml/2006/main" noGrp="1"/>
          </p:cNvSpPr>
          <p:nvPr/>
        </p:nvSpPr>
        <p:spPr>
          <a:xfrm xmlns:a="http://schemas.openxmlformats.org/drawingml/2006/main">
            <a:off x="609600" y="342900"/>
            <a:ext cx="10953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1">
                <a:solidFill>
                  <a:srgbClr val="4E8845"/>
                </a:solidFill>
                <a:latin typeface="Liberation Sans"/>
                <a:ea typeface="Liberation Sans"/>
                <a:cs typeface="Liberation Sans"/>
              </a:defRPr>
            </a:defPPr>
          </a:lstStyle>
          <a:p xmlns:a="http://schemas.openxmlformats.org/drawingml/2006/main">
            <a:pPr>
              <a:buNone/>
              <a:defRPr sz="1125" b="1">
                <a:solidFill>
                  <a:srgbClr val="4E8845"/>
                </a:solidFill>
                <a:latin typeface="Liberation Sans"/>
                <a:ea typeface="Liberation Sans"/>
                <a:cs typeface="Liberation Sans"/>
              </a:defRPr>
            </a:pPr>
            <a:r>
              <a:rPr sz="1125" b="1">
                <a:solidFill>
                  <a:srgbClr val="4E8845"/>
                </a:solidFill>
                <a:latin typeface="Liberation Sans"/>
                <a:ea typeface="Liberation Sans"/>
                <a:cs typeface="Liberation Sans"/>
              </a:rPr>
              <a:t>NEWS / CHATGPT DOTS / EXAMPLES AND BENEFITS</a:t>
            </a:r>
          </a:p>
        </p:txBody>
      </p:sp>
      <p:sp>
        <p:nvSpPr>
          <p:cNvPr id="2" name="">
            <a:extLst xmlns:a="http://schemas.openxmlformats.org/drawingml/2006/main">
              <a:ext uri="{FF2B5EF4-FFF2-40B4-BE49-F238E27FC236}">
                <a16:creationId xmlns:a16="http://schemas.microsoft.com/office/drawing/2014/main" id="{0B35434C-C68E-4F1D-89C8-E809230BD4D3}"/>
              </a:ext>
            </a:extLst>
          </p:cNvPr>
          <p:cNvSpPr>
            <a:spLocks xmlns:a="http://schemas.openxmlformats.org/drawingml/2006/main" noGrp="1"/>
          </p:cNvSpPr>
          <p:nvPr/>
        </p:nvSpPr>
        <p:spPr>
          <a:xfrm xmlns:a="http://schemas.openxmlformats.org/drawingml/2006/main">
            <a:off x="609600" y="80010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600" b="1">
                <a:solidFill>
                  <a:srgbClr val="0F1D38"/>
                </a:solidFill>
                <a:latin typeface="Liberation Sans"/>
                <a:ea typeface="Liberation Sans"/>
                <a:cs typeface="Liberation Sans"/>
              </a:defRPr>
            </a:defPPr>
          </a:lstStyle>
          <a:p xmlns:a="http://schemas.openxmlformats.org/drawingml/2006/main">
            <a:pPr>
              <a:buNone/>
              <a:defRPr sz="3600" b="1">
                <a:solidFill>
                  <a:srgbClr val="0F1D38"/>
                </a:solidFill>
                <a:latin typeface="Liberation Sans"/>
                <a:ea typeface="Liberation Sans"/>
                <a:cs typeface="Liberation Sans"/>
              </a:defRPr>
            </a:pPr>
            <a:r>
              <a:rPr sz="3600" b="1">
                <a:solidFill>
                  <a:srgbClr val="0F1D38"/>
                </a:solidFill>
                <a:latin typeface="Liberation Sans"/>
                <a:ea typeface="Liberation Sans"/>
                <a:cs typeface="Liberation Sans"/>
              </a:rPr>
              <a:t>What’s new in AI?</a:t>
            </a:r>
          </a:p>
        </p:txBody>
      </p:sp>
      <p:sp>
        <p:nvSpPr>
          <p:cNvPr id="3" name="">
            <a:extLst xmlns:a="http://schemas.openxmlformats.org/drawingml/2006/main">
              <a:ext uri="{FF2B5EF4-FFF2-40B4-BE49-F238E27FC236}">
                <a16:creationId xmlns:a16="http://schemas.microsoft.com/office/drawing/2014/main" id="{CF3D9B3B-CA6F-434F-B5F2-910A56B9BECE}"/>
              </a:ext>
            </a:extLst>
          </p:cNvPr>
          <p:cNvSpPr>
            <a:spLocks xmlns:a="http://schemas.openxmlformats.org/drawingml/2006/main" noGrp="1"/>
          </p:cNvSpPr>
          <p:nvPr/>
        </p:nvSpPr>
        <p:spPr>
          <a:xfrm xmlns:a="http://schemas.openxmlformats.org/drawingml/2006/main">
            <a:off x="609600" y="1562100"/>
            <a:ext cx="10953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1">
                <a:solidFill>
                  <a:srgbClr val="0F1D38"/>
                </a:solidFill>
                <a:latin typeface="Liberation Sans"/>
                <a:ea typeface="Liberation Sans"/>
                <a:cs typeface="Liberation Sans"/>
              </a:defRPr>
            </a:defPPr>
          </a:lstStyle>
          <a:p xmlns:a="http://schemas.openxmlformats.org/drawingml/2006/main">
            <a:pPr>
              <a:buNone/>
              <a:defRPr sz="2325" b="1">
                <a:solidFill>
                  <a:srgbClr val="0F1D38"/>
                </a:solidFill>
                <a:latin typeface="Liberation Sans"/>
                <a:ea typeface="Liberation Sans"/>
                <a:cs typeface="Liberation Sans"/>
              </a:defRPr>
            </a:pPr>
            <a:r>
              <a:rPr sz="2325" b="1">
                <a:solidFill>
                  <a:srgbClr val="0F1D38"/>
                </a:solidFill>
                <a:latin typeface="Liberation Sans"/>
                <a:ea typeface="Liberation Sans"/>
                <a:cs typeface="Liberation Sans"/>
              </a:rPr>
              <a:t>Two weeks with Falcon: less work to remember</a:t>
            </a:r>
          </a:p>
        </p:txBody>
      </p:sp>
      <p:pic>
        <p:nvPicPr>
          <p:cNvPr id="4" name="">
            <a:extLst xmlns:a="http://schemas.openxmlformats.org/drawingml/2006/main">
              <a:ext uri="{FF2B5EF4-FFF2-40B4-BE49-F238E27FC236}">
                <a16:creationId xmlns:a16="http://schemas.microsoft.com/office/drawing/2014/main" id="{7970862C-ED7F-4557-AD48-1580AEE4FE59}"/>
              </a:ext>
            </a:extLst>
          </p:cNvPr>
          <p:cNvPicPr>
            <a:picLocks xmlns:a="http://schemas.openxmlformats.org/drawingml/2006/main" noChangeAspect="1"/>
          </p:cNvPicPr>
          <p:nvPr/>
        </p:nvPicPr>
        <p:blipFill>
          <a:blip xmlns:r="http://schemas.openxmlformats.org/officeDocument/2006/relationships" xmlns:a="http://schemas.openxmlformats.org/drawingml/2006/main" r:embed="Rdf694ad5c7a240f9"/>
          <a:stretch xmlns:a="http://schemas.openxmlformats.org/drawingml/2006/main"/>
        </p:blipFill>
        <p:spPr>
          <a:xfrm xmlns:a="http://schemas.openxmlformats.org/drawingml/2006/main">
            <a:off x="609600" y="6391275"/>
            <a:ext cx="2181225" cy="44767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E8584A0-0F72-468A-9FD5-C7B662A104BC}"/>
              </a:ext>
            </a:extLst>
          </p:cNvPr>
          <p:cNvSpPr>
            <a:spLocks xmlns:a="http://schemas.openxmlformats.org/drawingml/2006/main" noGrp="1"/>
          </p:cNvSpPr>
          <p:nvPr/>
        </p:nvSpPr>
        <p:spPr>
          <a:xfrm xmlns:a="http://schemas.openxmlformats.org/drawingml/2006/main">
            <a:off x="5276850" y="6543675"/>
            <a:ext cx="476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825" b="0">
                <a:solidFill>
                  <a:srgbClr val="0F1D38"/>
                </a:solidFill>
                <a:latin typeface="Liberation Sans"/>
                <a:ea typeface="Liberation Sans"/>
                <a:cs typeface="Liberation Sans"/>
              </a:defRPr>
            </a:defPPr>
          </a:lstStyle>
          <a:p xmlns:a="http://schemas.openxmlformats.org/drawingml/2006/main">
            <a:pPr>
              <a:buNone/>
              <a:defRPr sz="825" b="0">
                <a:solidFill>
                  <a:srgbClr val="0F1D38"/>
                </a:solidFill>
                <a:latin typeface="Liberation Sans"/>
                <a:ea typeface="Liberation Sans"/>
                <a:cs typeface="Liberation Sans"/>
              </a:defRPr>
            </a:pPr>
            <a:r>
              <a:rPr sz="825" b="0">
                <a:solidFill>
                  <a:srgbClr val="0F1D38"/>
                </a:solidFill>
                <a:latin typeface="Liberation Sans"/>
                <a:ea typeface="Liberation Sans"/>
                <a:cs typeface="Liberation Sans"/>
              </a:rPr>
              <a:t>the signal room | Women in Enterprise AI</a:t>
            </a:r>
          </a:p>
        </p:txBody>
      </p:sp>
      <p:sp>
        <p:nvSpPr>
          <p:cNvPr id="6" name="">
            <a:extLst xmlns:a="http://schemas.openxmlformats.org/drawingml/2006/main">
              <a:ext uri="{FF2B5EF4-FFF2-40B4-BE49-F238E27FC236}">
                <a16:creationId xmlns:a16="http://schemas.microsoft.com/office/drawing/2014/main" id="{30B94C00-ECB8-4418-B9F6-8BA2EAE4ABF1}"/>
              </a:ext>
            </a:extLst>
          </p:cNvPr>
          <p:cNvSpPr>
            <a:spLocks xmlns:a="http://schemas.openxmlformats.org/drawingml/2006/main" noGrp="1"/>
          </p:cNvSpPr>
          <p:nvPr/>
        </p:nvSpPr>
        <p:spPr>
          <a:xfrm xmlns:a="http://schemas.openxmlformats.org/drawingml/2006/main">
            <a:off x="609600" y="2286000"/>
            <a:ext cx="5286375" cy="2905125"/>
          </a:xfrm>
          <a:prstGeom xmlns:a="http://schemas.openxmlformats.org/drawingml/2006/main" prst="rect">
            <a:avLst/>
          </a:prstGeom>
          <a:solidFill xmlns:a="http://schemas.openxmlformats.org/drawingml/2006/main">
            <a:srgbClr val="EDF3EA"/>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2132607-4E2F-4A99-9B52-BCD60EA3324E}"/>
              </a:ext>
            </a:extLst>
          </p:cNvPr>
          <p:cNvSpPr>
            <a:spLocks xmlns:a="http://schemas.openxmlformats.org/drawingml/2006/main" noGrp="1"/>
          </p:cNvSpPr>
          <p:nvPr/>
        </p:nvSpPr>
        <p:spPr>
          <a:xfrm xmlns:a="http://schemas.openxmlformats.org/drawingml/2006/main">
            <a:off x="6143625" y="2286000"/>
            <a:ext cx="5438775" cy="2905125"/>
          </a:xfrm>
          <a:prstGeom xmlns:a="http://schemas.openxmlformats.org/drawingml/2006/main" prst="rect">
            <a:avLst/>
          </a:prstGeom>
          <a:solidFill xmlns:a="http://schemas.openxmlformats.org/drawingml/2006/main">
            <a:srgbClr val="0F1D3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FEAB64D7-B6BF-4638-AD63-FD5A07423B6E}"/>
              </a:ext>
            </a:extLst>
          </p:cNvPr>
          <p:cNvSpPr>
            <a:spLocks xmlns:a="http://schemas.openxmlformats.org/drawingml/2006/main" noGrp="1"/>
          </p:cNvSpPr>
          <p:nvPr/>
        </p:nvSpPr>
        <p:spPr>
          <a:xfrm xmlns:a="http://schemas.openxmlformats.org/drawingml/2006/main">
            <a:off x="847725" y="2505075"/>
            <a:ext cx="476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4E8845"/>
                </a:solidFill>
                <a:latin typeface="Liberation Sans"/>
                <a:ea typeface="Liberation Sans"/>
                <a:cs typeface="Liberation Sans"/>
              </a:defRPr>
            </a:defPPr>
          </a:lstStyle>
          <a:p xmlns:a="http://schemas.openxmlformats.org/drawingml/2006/main">
            <a:pPr>
              <a:buNone/>
              <a:defRPr sz="1200" b="1">
                <a:solidFill>
                  <a:srgbClr val="4E8845"/>
                </a:solidFill>
                <a:latin typeface="Liberation Sans"/>
                <a:ea typeface="Liberation Sans"/>
                <a:cs typeface="Liberation Sans"/>
              </a:defRPr>
            </a:pPr>
            <a:r>
              <a:rPr sz="1200" b="1">
                <a:solidFill>
                  <a:srgbClr val="4E8845"/>
                </a:solidFill>
                <a:latin typeface="Liberation Sans"/>
                <a:ea typeface="Liberation Sans"/>
                <a:cs typeface="Liberation Sans"/>
              </a:rPr>
              <a:t>HOW I’M USING FALCON</a:t>
            </a:r>
          </a:p>
        </p:txBody>
      </p:sp>
      <p:sp>
        <p:nvSpPr>
          <p:cNvPr id="9" name="">
            <a:extLst xmlns:a="http://schemas.openxmlformats.org/drawingml/2006/main">
              <a:ext uri="{FF2B5EF4-FFF2-40B4-BE49-F238E27FC236}">
                <a16:creationId xmlns:a16="http://schemas.microsoft.com/office/drawing/2014/main" id="{BECE97F1-F32B-4F8C-8E37-C4DFAD473D92}"/>
              </a:ext>
            </a:extLst>
          </p:cNvPr>
          <p:cNvSpPr>
            <a:spLocks xmlns:a="http://schemas.openxmlformats.org/drawingml/2006/main" noGrp="1"/>
          </p:cNvSpPr>
          <p:nvPr/>
        </p:nvSpPr>
        <p:spPr>
          <a:xfrm xmlns:a="http://schemas.openxmlformats.org/drawingml/2006/main">
            <a:off x="847725" y="2952750"/>
            <a:ext cx="4724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1">
                <a:solidFill>
                  <a:srgbClr val="0F1D38"/>
                </a:solidFill>
                <a:latin typeface="Liberation Sans"/>
                <a:ea typeface="Liberation Sans"/>
                <a:cs typeface="Liberation Sans"/>
              </a:defRPr>
            </a:defPPr>
          </a:lstStyle>
          <a:p xmlns:a="http://schemas.openxmlformats.org/drawingml/2006/main">
            <a:pPr>
              <a:buNone/>
              <a:defRPr sz="1950" b="1">
                <a:solidFill>
                  <a:srgbClr val="0F1D38"/>
                </a:solidFill>
                <a:latin typeface="Liberation Sans"/>
                <a:ea typeface="Liberation Sans"/>
                <a:cs typeface="Liberation Sans"/>
              </a:defRPr>
            </a:pPr>
            <a:r>
              <a:rPr sz="1950" b="1">
                <a:solidFill>
                  <a:srgbClr val="0F1D38"/>
                </a:solidFill>
                <a:latin typeface="Liberation Sans"/>
                <a:ea typeface="Liberation Sans"/>
                <a:cs typeface="Liberation Sans"/>
              </a:rPr>
              <a:t>Preparing my sales deck and one-pager</a:t>
            </a:r>
          </a:p>
        </p:txBody>
      </p:sp>
      <p:sp>
        <p:nvSpPr>
          <p:cNvPr id="10" name="">
            <a:extLst xmlns:a="http://schemas.openxmlformats.org/drawingml/2006/main">
              <a:ext uri="{FF2B5EF4-FFF2-40B4-BE49-F238E27FC236}">
                <a16:creationId xmlns:a16="http://schemas.microsoft.com/office/drawing/2014/main" id="{CB8EEC1E-64CC-4425-88C6-05ECF2E33253}"/>
              </a:ext>
            </a:extLst>
          </p:cNvPr>
          <p:cNvSpPr>
            <a:spLocks xmlns:a="http://schemas.openxmlformats.org/drawingml/2006/main" noGrp="1"/>
          </p:cNvSpPr>
          <p:nvPr/>
        </p:nvSpPr>
        <p:spPr>
          <a:xfrm xmlns:a="http://schemas.openxmlformats.org/drawingml/2006/main">
            <a:off x="847725" y="3705225"/>
            <a:ext cx="47244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1">
                <a:solidFill>
                  <a:srgbClr val="0F1D38"/>
                </a:solidFill>
                <a:latin typeface="Liberation Sans"/>
                <a:ea typeface="Liberation Sans"/>
                <a:cs typeface="Liberation Sans"/>
              </a:defRPr>
            </a:defPPr>
          </a:lstStyle>
          <a:p xmlns:a="http://schemas.openxmlformats.org/drawingml/2006/main">
            <a:pPr>
              <a:buNone/>
              <a:defRPr sz="1950" b="1">
                <a:solidFill>
                  <a:srgbClr val="0F1D38"/>
                </a:solidFill>
                <a:latin typeface="Liberation Sans"/>
                <a:ea typeface="Liberation Sans"/>
                <a:cs typeface="Liberation Sans"/>
              </a:defRPr>
            </a:pPr>
            <a:r>
              <a:rPr sz="1950" b="1">
                <a:solidFill>
                  <a:srgbClr val="0F1D38"/>
                </a:solidFill>
                <a:latin typeface="Liberation Sans"/>
                <a:ea typeface="Liberation Sans"/>
                <a:cs typeface="Liberation Sans"/>
              </a:rPr>
              <a:t>Developing a Chief of Staff workshop</a:t>
            </a:r>
          </a:p>
        </p:txBody>
      </p:sp>
      <p:sp>
        <p:nvSpPr>
          <p:cNvPr id="11" name="">
            <a:extLst xmlns:a="http://schemas.openxmlformats.org/drawingml/2006/main">
              <a:ext uri="{FF2B5EF4-FFF2-40B4-BE49-F238E27FC236}">
                <a16:creationId xmlns:a16="http://schemas.microsoft.com/office/drawing/2014/main" id="{89D15F8D-B3EE-4594-8743-BBE58E465CA5}"/>
              </a:ext>
            </a:extLst>
          </p:cNvPr>
          <p:cNvSpPr>
            <a:spLocks xmlns:a="http://schemas.openxmlformats.org/drawingml/2006/main" noGrp="1"/>
          </p:cNvSpPr>
          <p:nvPr/>
        </p:nvSpPr>
        <p:spPr>
          <a:xfrm xmlns:a="http://schemas.openxmlformats.org/drawingml/2006/main">
            <a:off x="847725" y="4419600"/>
            <a:ext cx="4724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1">
                <a:solidFill>
                  <a:srgbClr val="0F1D38"/>
                </a:solidFill>
                <a:latin typeface="Liberation Sans"/>
                <a:ea typeface="Liberation Sans"/>
                <a:cs typeface="Liberation Sans"/>
              </a:defRPr>
            </a:defPPr>
          </a:lstStyle>
          <a:p xmlns:a="http://schemas.openxmlformats.org/drawingml/2006/main">
            <a:pPr>
              <a:buNone/>
              <a:defRPr sz="1950" b="1">
                <a:solidFill>
                  <a:srgbClr val="0F1D38"/>
                </a:solidFill>
                <a:latin typeface="Liberation Sans"/>
                <a:ea typeface="Liberation Sans"/>
                <a:cs typeface="Liberation Sans"/>
              </a:defRPr>
            </a:pPr>
            <a:r>
              <a:rPr sz="1950" b="1">
                <a:solidFill>
                  <a:srgbClr val="0F1D38"/>
                </a:solidFill>
                <a:latin typeface="Liberation Sans"/>
                <a:ea typeface="Liberation Sans"/>
                <a:cs typeface="Liberation Sans"/>
              </a:rPr>
              <a:t>Moving guide and website work forward</a:t>
            </a:r>
          </a:p>
        </p:txBody>
      </p:sp>
      <p:sp>
        <p:nvSpPr>
          <p:cNvPr id="12" name="">
            <a:extLst xmlns:a="http://schemas.openxmlformats.org/drawingml/2006/main">
              <a:ext uri="{FF2B5EF4-FFF2-40B4-BE49-F238E27FC236}">
                <a16:creationId xmlns:a16="http://schemas.microsoft.com/office/drawing/2014/main" id="{9E275918-4F06-4E4D-9229-397724700DDE}"/>
              </a:ext>
            </a:extLst>
          </p:cNvPr>
          <p:cNvSpPr>
            <a:spLocks xmlns:a="http://schemas.openxmlformats.org/drawingml/2006/main" noGrp="1"/>
          </p:cNvSpPr>
          <p:nvPr/>
        </p:nvSpPr>
        <p:spPr>
          <a:xfrm xmlns:a="http://schemas.openxmlformats.org/drawingml/2006/main">
            <a:off x="6400800" y="2505075"/>
            <a:ext cx="49149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ACD1B6"/>
                </a:solidFill>
                <a:latin typeface="Liberation Sans"/>
                <a:ea typeface="Liberation Sans"/>
                <a:cs typeface="Liberation Sans"/>
              </a:defRPr>
            </a:defPPr>
          </a:lstStyle>
          <a:p xmlns:a="http://schemas.openxmlformats.org/drawingml/2006/main">
            <a:pPr>
              <a:buNone/>
              <a:defRPr sz="1200" b="1">
                <a:solidFill>
                  <a:srgbClr val="ACD1B6"/>
                </a:solidFill>
                <a:latin typeface="Liberation Sans"/>
                <a:ea typeface="Liberation Sans"/>
                <a:cs typeface="Liberation Sans"/>
              </a:defRPr>
            </a:pPr>
            <a:r>
              <a:rPr sz="1200" b="1">
                <a:solidFill>
                  <a:srgbClr val="ACD1B6"/>
                </a:solidFill>
                <a:latin typeface="Liberation Sans"/>
                <a:ea typeface="Liberation Sans"/>
                <a:cs typeface="Liberation Sans"/>
              </a:rPr>
              <a:t>OPENAI’S SUGGESTED USE CASES</a:t>
            </a:r>
          </a:p>
        </p:txBody>
      </p:sp>
      <p:sp>
        <p:nvSpPr>
          <p:cNvPr id="13" name="">
            <a:extLst xmlns:a="http://schemas.openxmlformats.org/drawingml/2006/main">
              <a:ext uri="{FF2B5EF4-FFF2-40B4-BE49-F238E27FC236}">
                <a16:creationId xmlns:a16="http://schemas.microsoft.com/office/drawing/2014/main" id="{509C9A19-FF9B-4B8D-BAFB-2C099553B180}"/>
              </a:ext>
            </a:extLst>
          </p:cNvPr>
          <p:cNvSpPr>
            <a:spLocks xmlns:a="http://schemas.openxmlformats.org/drawingml/2006/main" noGrp="1"/>
          </p:cNvSpPr>
          <p:nvPr/>
        </p:nvSpPr>
        <p:spPr>
          <a:xfrm xmlns:a="http://schemas.openxmlformats.org/drawingml/2006/main">
            <a:off x="6400800" y="2952750"/>
            <a:ext cx="49149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1">
                <a:solidFill>
                  <a:srgbClr val="FFFFFF"/>
                </a:solidFill>
                <a:latin typeface="Liberation Sans"/>
                <a:ea typeface="Liberation Sans"/>
                <a:cs typeface="Liberation Sans"/>
              </a:defRPr>
            </a:defPPr>
          </a:lstStyle>
          <a:p xmlns:a="http://schemas.openxmlformats.org/drawingml/2006/main">
            <a:pPr>
              <a:buNone/>
              <a:defRPr sz="1950" b="1">
                <a:solidFill>
                  <a:srgbClr val="FFFFFF"/>
                </a:solidFill>
                <a:latin typeface="Liberation Sans"/>
                <a:ea typeface="Liberation Sans"/>
                <a:cs typeface="Liberation Sans"/>
              </a:defRPr>
            </a:pPr>
            <a:r>
              <a:rPr sz="1950" b="1">
                <a:solidFill>
                  <a:srgbClr val="FFFFFF"/>
                </a:solidFill>
                <a:latin typeface="Liberation Sans"/>
                <a:ea typeface="Liberation Sans"/>
                <a:cs typeface="Liberation Sans"/>
              </a:rPr>
              <a:t>Keep a proposal current as terms change</a:t>
            </a:r>
          </a:p>
        </p:txBody>
      </p:sp>
      <p:sp>
        <p:nvSpPr>
          <p:cNvPr id="14" name="">
            <a:extLst xmlns:a="http://schemas.openxmlformats.org/drawingml/2006/main">
              <a:ext uri="{FF2B5EF4-FFF2-40B4-BE49-F238E27FC236}">
                <a16:creationId xmlns:a16="http://schemas.microsoft.com/office/drawing/2014/main" id="{33A2699A-B7D3-451E-A959-081633AEC4FA}"/>
              </a:ext>
            </a:extLst>
          </p:cNvPr>
          <p:cNvSpPr>
            <a:spLocks xmlns:a="http://schemas.openxmlformats.org/drawingml/2006/main" noGrp="1"/>
          </p:cNvSpPr>
          <p:nvPr/>
        </p:nvSpPr>
        <p:spPr>
          <a:xfrm xmlns:a="http://schemas.openxmlformats.org/drawingml/2006/main">
            <a:off x="6400800" y="3705225"/>
            <a:ext cx="49149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1">
                <a:solidFill>
                  <a:srgbClr val="FFFFFF"/>
                </a:solidFill>
                <a:latin typeface="Liberation Sans"/>
                <a:ea typeface="Liberation Sans"/>
                <a:cs typeface="Liberation Sans"/>
              </a:defRPr>
            </a:defPPr>
          </a:lstStyle>
          <a:p xmlns:a="http://schemas.openxmlformats.org/drawingml/2006/main">
            <a:pPr>
              <a:buNone/>
              <a:defRPr sz="1950" b="1">
                <a:solidFill>
                  <a:srgbClr val="FFFFFF"/>
                </a:solidFill>
                <a:latin typeface="Liberation Sans"/>
                <a:ea typeface="Liberation Sans"/>
                <a:cs typeface="Liberation Sans"/>
              </a:defRPr>
            </a:pPr>
            <a:r>
              <a:rPr sz="1950" b="1">
                <a:solidFill>
                  <a:srgbClr val="FFFFFF"/>
                </a:solidFill>
                <a:latin typeface="Liberation Sans"/>
                <a:ea typeface="Liberation Sans"/>
                <a:cs typeface="Liberation Sans"/>
              </a:rPr>
              <a:t>Keep launch materials aligned</a:t>
            </a:r>
          </a:p>
        </p:txBody>
      </p:sp>
      <p:sp>
        <p:nvSpPr>
          <p:cNvPr id="15" name="">
            <a:extLst xmlns:a="http://schemas.openxmlformats.org/drawingml/2006/main">
              <a:ext uri="{FF2B5EF4-FFF2-40B4-BE49-F238E27FC236}">
                <a16:creationId xmlns:a16="http://schemas.microsoft.com/office/drawing/2014/main" id="{6317981C-8506-415F-82D7-CE461541593B}"/>
              </a:ext>
            </a:extLst>
          </p:cNvPr>
          <p:cNvSpPr>
            <a:spLocks xmlns:a="http://schemas.openxmlformats.org/drawingml/2006/main" noGrp="1"/>
          </p:cNvSpPr>
          <p:nvPr/>
        </p:nvSpPr>
        <p:spPr>
          <a:xfrm xmlns:a="http://schemas.openxmlformats.org/drawingml/2006/main">
            <a:off x="6400800" y="4419600"/>
            <a:ext cx="49149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1">
                <a:solidFill>
                  <a:srgbClr val="FFFFFF"/>
                </a:solidFill>
                <a:latin typeface="Liberation Sans"/>
                <a:ea typeface="Liberation Sans"/>
                <a:cs typeface="Liberation Sans"/>
              </a:defRPr>
            </a:defPPr>
          </a:lstStyle>
          <a:p xmlns:a="http://schemas.openxmlformats.org/drawingml/2006/main">
            <a:pPr>
              <a:buNone/>
              <a:defRPr sz="1950" b="1">
                <a:solidFill>
                  <a:srgbClr val="FFFFFF"/>
                </a:solidFill>
                <a:latin typeface="Liberation Sans"/>
                <a:ea typeface="Liberation Sans"/>
                <a:cs typeface="Liberation Sans"/>
              </a:defRPr>
            </a:pPr>
            <a:r>
              <a:rPr sz="1950" b="1">
                <a:solidFill>
                  <a:srgbClr val="FFFFFF"/>
                </a:solidFill>
                <a:latin typeface="Liberation Sans"/>
                <a:ea typeface="Liberation Sans"/>
                <a:cs typeface="Liberation Sans"/>
              </a:rPr>
              <a:t>Track event decisions and deadlines</a:t>
            </a:r>
          </a:p>
        </p:txBody>
      </p:sp>
      <p:sp>
        <p:nvSpPr>
          <p:cNvPr id="16" name="">
            <a:extLst xmlns:a="http://schemas.openxmlformats.org/drawingml/2006/main">
              <a:ext uri="{FF2B5EF4-FFF2-40B4-BE49-F238E27FC236}">
                <a16:creationId xmlns:a16="http://schemas.microsoft.com/office/drawing/2014/main" id="{6F9F514B-CF35-466B-9638-2715E1AFF96A}"/>
              </a:ext>
            </a:extLst>
          </p:cNvPr>
          <p:cNvSpPr>
            <a:spLocks xmlns:a="http://schemas.openxmlformats.org/drawingml/2006/main" noGrp="1"/>
          </p:cNvSpPr>
          <p:nvPr/>
        </p:nvSpPr>
        <p:spPr>
          <a:xfrm xmlns:a="http://schemas.openxmlformats.org/drawingml/2006/main">
            <a:off x="609600" y="5410200"/>
            <a:ext cx="109728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0F1D38"/>
                </a:solidFill>
                <a:latin typeface="Liberation Sans"/>
                <a:ea typeface="Liberation Sans"/>
                <a:cs typeface="Liberation Sans"/>
              </a:defRPr>
            </a:defPPr>
          </a:lstStyle>
          <a:p xmlns:a="http://schemas.openxmlformats.org/drawingml/2006/main">
            <a:pPr>
              <a:buNone/>
              <a:defRPr sz="2175" b="1">
                <a:solidFill>
                  <a:srgbClr val="0F1D38"/>
                </a:solidFill>
                <a:latin typeface="Liberation Sans"/>
                <a:ea typeface="Liberation Sans"/>
                <a:cs typeface="Liberation Sans"/>
              </a:defRPr>
            </a:pPr>
            <a:r>
              <a:rPr sz="2175" b="1">
                <a:solidFill>
                  <a:srgbClr val="0F1D38"/>
                </a:solidFill>
                <a:latin typeface="Liberation Sans"/>
                <a:ea typeface="Liberation Sans"/>
                <a:cs typeface="Liberation Sans"/>
              </a:rPr>
              <a:t>“It’s been life-changing. I’m so much more organized.”</a:t>
            </a:r>
          </a:p>
        </p:txBody>
      </p:sp>
      <p:sp>
        <p:nvSpPr>
          <p:cNvPr id="17" name="">
            <a:extLst xmlns:a="http://schemas.openxmlformats.org/drawingml/2006/main">
              <a:ext uri="{FF2B5EF4-FFF2-40B4-BE49-F238E27FC236}">
                <a16:creationId xmlns:a16="http://schemas.microsoft.com/office/drawing/2014/main" id="{FF871F14-2067-406E-A478-18A9E186B9C9}"/>
              </a:ext>
            </a:extLst>
          </p:cNvPr>
          <p:cNvSpPr>
            <a:spLocks xmlns:a="http://schemas.openxmlformats.org/drawingml/2006/main" noGrp="1"/>
          </p:cNvSpPr>
          <p:nvPr/>
        </p:nvSpPr>
        <p:spPr>
          <a:xfrm xmlns:a="http://schemas.openxmlformats.org/drawingml/2006/main">
            <a:off x="609600" y="5905500"/>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350" b="0">
                <a:solidFill>
                  <a:srgbClr val="4E8845"/>
                </a:solidFill>
                <a:latin typeface="Liberation Sans"/>
                <a:ea typeface="Liberation Sans"/>
                <a:cs typeface="Liberation Sans"/>
              </a:defRPr>
            </a:defPPr>
          </a:lstStyle>
          <a:p xmlns:a="http://schemas.openxmlformats.org/drawingml/2006/main">
            <a:pPr>
              <a:buNone/>
              <a:defRPr sz="1350" b="0">
                <a:solidFill>
                  <a:srgbClr val="4E8845"/>
                </a:solidFill>
                <a:latin typeface="Liberation Sans"/>
                <a:ea typeface="Liberation Sans"/>
                <a:cs typeface="Liberation Sans"/>
              </a:defRPr>
            </a:pPr>
            <a:r>
              <a:rPr sz="1350" b="0">
                <a:solidFill>
                  <a:srgbClr val="4E8845"/>
                </a:solidFill>
                <a:latin typeface="Liberation Sans"/>
                <a:ea typeface="Liberation Sans"/>
                <a:cs typeface="Liberation Sans"/>
              </a:rPr>
              <a:t>My experience. Assigned work still needs review. Access depends on plan, rollout and workspace settings.</a:t>
            </a:r>
          </a:p>
        </p:txBody>
      </p:sp>
      <p:sp>
        <p:nvSpPr>
          <p:cNvPr id="19" name="">
            <a:extLst xmlns:a="http://schemas.openxmlformats.org/drawingml/2006/main">
              <a:ext uri="{FF2B5EF4-FFF2-40B4-BE49-F238E27FC236}">
                <a16:creationId xmlns:a16="http://schemas.microsoft.com/office/drawing/2014/main" id="{6E3F0C11-1E86-4B64-88B4-270416630FCC}"/>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a:extLst xmlns:a="http://schemas.openxmlformats.org/drawingml/2006/main">
              <a:ext uri="{FF2B5EF4-FFF2-40B4-BE49-F238E27FC236}">
                <a16:creationId xmlns:a16="http://schemas.microsoft.com/office/drawing/2014/main" id="{A7EA8495-262A-4C01-B704-88361468C83A}"/>
              </a:ext>
            </a:extLst>
          </p:cNvPr>
          <p:cNvPicPr>
            <a:picLocks xmlns:a="http://schemas.openxmlformats.org/drawingml/2006/main" noChangeAspect="1"/>
          </p:cNvPicPr>
          <p:nvPr/>
        </p:nvPicPr>
        <p:blipFill>
          <a:blip xmlns:r="http://schemas.openxmlformats.org/officeDocument/2006/relationships" xmlns:a="http://schemas.openxmlformats.org/drawingml/2006/main" r:embed="Rbe9ab31c87d0461a"/>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21" name="text-17">
            <a:extLst xmlns:a="http://schemas.openxmlformats.org/drawingml/2006/main">
              <a:ext uri="{FF2B5EF4-FFF2-40B4-BE49-F238E27FC236}">
                <a16:creationId xmlns:a16="http://schemas.microsoft.com/office/drawing/2014/main" id="{53AB8EAC-9E55-474F-8C62-FFE7C79B9C1C}"/>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22" name="text-18">
            <a:extLst xmlns:a="http://schemas.openxmlformats.org/drawingml/2006/main">
              <a:ext uri="{FF2B5EF4-FFF2-40B4-BE49-F238E27FC236}">
                <a16:creationId xmlns:a16="http://schemas.microsoft.com/office/drawing/2014/main" id="{332B3DA3-281C-48ED-A537-ECCFD428CF4F}"/>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09</a:t>
            </a:r>
          </a:p>
        </p:txBody>
      </p:sp>
    </p:spTree>
    <p:extLst>
      <p:ext uri="{BB962C8B-B14F-4D97-AF65-F5344CB8AC3E}">
        <p14:creationId xmlns:p14="http://schemas.microsoft.com/office/powerpoint/2010/main" val="188213355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0">
            <a:extLst xmlns:a="http://schemas.openxmlformats.org/drawingml/2006/main">
              <a:ext uri="{FF2B5EF4-FFF2-40B4-BE49-F238E27FC236}">
                <a16:creationId xmlns:a16="http://schemas.microsoft.com/office/drawing/2014/main" id="{94332D41-E8CC-4179-BDC2-F93757E42299}"/>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NEWS / DELOITTE / OCTOBER 12, 2026</a:t>
            </a:r>
          </a:p>
        </p:txBody>
      </p:sp>
      <p:sp>
        <p:nvSpPr>
          <p:cNvPr id="2" name="text-1">
            <a:extLst xmlns:a="http://schemas.openxmlformats.org/drawingml/2006/main">
              <a:ext uri="{FF2B5EF4-FFF2-40B4-BE49-F238E27FC236}">
                <a16:creationId xmlns:a16="http://schemas.microsoft.com/office/drawing/2014/main" id="{8A5C230C-0916-44C5-B678-B01C5B93B7BF}"/>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What’s new in AI?</a:t>
            </a:r>
          </a:p>
        </p:txBody>
      </p:sp>
      <p:sp>
        <p:nvSpPr>
          <p:cNvPr id="3" name="text-2">
            <a:extLst xmlns:a="http://schemas.openxmlformats.org/drawingml/2006/main">
              <a:ext uri="{FF2B5EF4-FFF2-40B4-BE49-F238E27FC236}">
                <a16:creationId xmlns:a16="http://schemas.microsoft.com/office/drawing/2014/main" id="{37BCA2A3-8D3F-4B44-B70A-450B7D533033}"/>
              </a:ext>
            </a:extLst>
          </p:cNvPr>
          <p:cNvSpPr>
            <a:spLocks xmlns:a="http://schemas.openxmlformats.org/drawingml/2006/main" noGrp="1"/>
          </p:cNvSpPr>
          <p:nvPr/>
        </p:nvSpPr>
        <p:spPr>
          <a:xfrm xmlns:a="http://schemas.openxmlformats.org/drawingml/2006/main">
            <a:off x="609600" y="1695450"/>
            <a:ext cx="10953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1">
                <a:solidFill>
                  <a:srgbClr val="101D3A"/>
                </a:solidFill>
                <a:latin typeface="Liberation Sans"/>
                <a:ea typeface="Liberation Sans"/>
                <a:cs typeface="Liberation Sans"/>
              </a:defRPr>
            </a:defPPr>
          </a:lstStyle>
          <a:p xmlns:a="http://schemas.openxmlformats.org/drawingml/2006/main">
            <a:pPr>
              <a:defRPr sz="2325" b="1">
                <a:solidFill>
                  <a:srgbClr val="101D3A"/>
                </a:solidFill>
                <a:latin typeface="Liberation Sans"/>
                <a:ea typeface="Liberation Sans"/>
                <a:cs typeface="Liberation Sans"/>
              </a:defRPr>
            </a:pPr>
            <a:r>
              <a:rPr sz="2325" b="1">
                <a:solidFill>
                  <a:srgbClr val="101D3A"/>
                </a:solidFill>
                <a:latin typeface="Liberation Sans"/>
                <a:ea typeface="Liberation Sans"/>
                <a:cs typeface="Liberation Sans"/>
              </a:rPr>
              <a:t>Unapproved AI use is also a leadership issue</a:t>
            </a:r>
          </a:p>
        </p:txBody>
      </p:sp>
      <p:sp>
        <p:nvSpPr>
          <p:cNvPr id="4" name="">
            <a:extLst xmlns:a="http://schemas.openxmlformats.org/drawingml/2006/main">
              <a:ext uri="{FF2B5EF4-FFF2-40B4-BE49-F238E27FC236}">
                <a16:creationId xmlns:a16="http://schemas.microsoft.com/office/drawing/2014/main" id="{BB9F9841-91F3-4C88-8AF7-9A9644EEFD86}"/>
              </a:ext>
            </a:extLst>
          </p:cNvPr>
          <p:cNvSpPr>
            <a:spLocks xmlns:a="http://schemas.openxmlformats.org/drawingml/2006/main" noGrp="1"/>
          </p:cNvSpPr>
          <p:nvPr/>
        </p:nvSpPr>
        <p:spPr>
          <a:xfrm xmlns:a="http://schemas.openxmlformats.org/drawingml/2006/main">
            <a:off x="609600" y="2571750"/>
            <a:ext cx="5238750" cy="2524125"/>
          </a:xfrm>
          <a:prstGeom xmlns:a="http://schemas.openxmlformats.org/drawingml/2006/main" prst="rect">
            <a:avLst/>
          </a:prstGeom>
          <a:solidFill xmlns:a="http://schemas.openxmlformats.org/drawingml/2006/main">
            <a:srgbClr val="E9EDF5"/>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91AADC6B-A66D-489C-B916-1C80BC6AABF7}"/>
              </a:ext>
            </a:extLst>
          </p:cNvPr>
          <p:cNvSpPr>
            <a:spLocks xmlns:a="http://schemas.openxmlformats.org/drawingml/2006/main" noGrp="1"/>
          </p:cNvSpPr>
          <p:nvPr/>
        </p:nvSpPr>
        <p:spPr>
          <a:xfrm xmlns:a="http://schemas.openxmlformats.org/drawingml/2006/main">
            <a:off x="6096000" y="2571750"/>
            <a:ext cx="5486400" cy="2524125"/>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4765A54F-74BF-4080-BE1C-D6B4FC5AC4D7}"/>
              </a:ext>
            </a:extLst>
          </p:cNvPr>
          <p:cNvSpPr>
            <a:spLocks xmlns:a="http://schemas.openxmlformats.org/drawingml/2006/main" noGrp="1"/>
          </p:cNvSpPr>
          <p:nvPr/>
        </p:nvSpPr>
        <p:spPr>
          <a:xfrm xmlns:a="http://schemas.openxmlformats.org/drawingml/2006/main">
            <a:off x="838200" y="2809875"/>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1">
                <a:solidFill>
                  <a:srgbClr val="2F6B49"/>
                </a:solidFill>
                <a:latin typeface="Liberation Sans"/>
                <a:ea typeface="Liberation Sans"/>
                <a:cs typeface="Liberation Sans"/>
              </a:defRPr>
            </a:defPPr>
          </a:lstStyle>
          <a:p xmlns:a="http://schemas.openxmlformats.org/drawingml/2006/main">
            <a:pPr>
              <a:defRPr sz="1425" b="1">
                <a:solidFill>
                  <a:srgbClr val="2F6B49"/>
                </a:solidFill>
                <a:latin typeface="Liberation Sans"/>
                <a:ea typeface="Liberation Sans"/>
                <a:cs typeface="Liberation Sans"/>
              </a:defRPr>
            </a:pPr>
            <a:r>
              <a:rPr sz="1425" b="1">
                <a:solidFill>
                  <a:srgbClr val="2F6B49"/>
                </a:solidFill>
                <a:latin typeface="Liberation Sans"/>
                <a:ea typeface="Liberation Sans"/>
                <a:cs typeface="Liberation Sans"/>
              </a:rPr>
              <a:t>SURVEYED AI-USING WORKERS</a:t>
            </a:r>
          </a:p>
        </p:txBody>
      </p:sp>
      <p:sp>
        <p:nvSpPr>
          <p:cNvPr id="7" name="text-6">
            <a:extLst xmlns:a="http://schemas.openxmlformats.org/drawingml/2006/main">
              <a:ext uri="{FF2B5EF4-FFF2-40B4-BE49-F238E27FC236}">
                <a16:creationId xmlns:a16="http://schemas.microsoft.com/office/drawing/2014/main" id="{5A4CF11A-CA8D-4C11-A837-00B0825EF3E4}"/>
              </a:ext>
            </a:extLst>
          </p:cNvPr>
          <p:cNvSpPr>
            <a:spLocks xmlns:a="http://schemas.openxmlformats.org/drawingml/2006/main" noGrp="1"/>
          </p:cNvSpPr>
          <p:nvPr/>
        </p:nvSpPr>
        <p:spPr>
          <a:xfrm xmlns:a="http://schemas.openxmlformats.org/drawingml/2006/main">
            <a:off x="838200" y="3352800"/>
            <a:ext cx="4572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875" b="1">
                <a:solidFill>
                  <a:srgbClr val="101D3A"/>
                </a:solidFill>
                <a:latin typeface="Liberation Sans"/>
                <a:ea typeface="Liberation Sans"/>
                <a:cs typeface="Liberation Sans"/>
              </a:defRPr>
            </a:defPPr>
          </a:lstStyle>
          <a:p xmlns:a="http://schemas.openxmlformats.org/drawingml/2006/main">
            <a:pPr>
              <a:defRPr sz="4875" b="1">
                <a:solidFill>
                  <a:srgbClr val="101D3A"/>
                </a:solidFill>
                <a:latin typeface="Liberation Sans"/>
                <a:ea typeface="Liberation Sans"/>
                <a:cs typeface="Liberation Sans"/>
              </a:defRPr>
            </a:pPr>
            <a:r>
              <a:rPr sz="4875" b="1">
                <a:solidFill>
                  <a:srgbClr val="101D3A"/>
                </a:solidFill>
                <a:latin typeface="Liberation Sans"/>
                <a:ea typeface="Liberation Sans"/>
                <a:cs typeface="Liberation Sans"/>
              </a:rPr>
              <a:t>49%</a:t>
            </a:r>
          </a:p>
        </p:txBody>
      </p:sp>
      <p:sp>
        <p:nvSpPr>
          <p:cNvPr id="8" name="text-7">
            <a:extLst xmlns:a="http://schemas.openxmlformats.org/drawingml/2006/main">
              <a:ext uri="{FF2B5EF4-FFF2-40B4-BE49-F238E27FC236}">
                <a16:creationId xmlns:a16="http://schemas.microsoft.com/office/drawing/2014/main" id="{7756757D-376A-4317-85D6-782052398392}"/>
              </a:ext>
            </a:extLst>
          </p:cNvPr>
          <p:cNvSpPr>
            <a:spLocks xmlns:a="http://schemas.openxmlformats.org/drawingml/2006/main" noGrp="1"/>
          </p:cNvSpPr>
          <p:nvPr/>
        </p:nvSpPr>
        <p:spPr>
          <a:xfrm xmlns:a="http://schemas.openxmlformats.org/drawingml/2006/main">
            <a:off x="838200" y="4400550"/>
            <a:ext cx="4714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0">
                <a:solidFill>
                  <a:srgbClr val="101D3A"/>
                </a:solidFill>
                <a:latin typeface="Liberation Sans"/>
                <a:ea typeface="Liberation Sans"/>
                <a:cs typeface="Liberation Sans"/>
              </a:defRPr>
            </a:defPPr>
          </a:lstStyle>
          <a:p xmlns:a="http://schemas.openxmlformats.org/drawingml/2006/main">
            <a:pPr>
              <a:defRPr sz="1875" b="0">
                <a:solidFill>
                  <a:srgbClr val="101D3A"/>
                </a:solidFill>
                <a:latin typeface="Liberation Sans"/>
                <a:ea typeface="Liberation Sans"/>
                <a:cs typeface="Liberation Sans"/>
              </a:defRPr>
            </a:pPr>
            <a:r>
              <a:rPr sz="1875" b="0">
                <a:solidFill>
                  <a:srgbClr val="101D3A"/>
                </a:solidFill>
                <a:latin typeface="Liberation Sans"/>
                <a:ea typeface="Liberation Sans"/>
                <a:cs typeface="Liberation Sans"/>
              </a:rPr>
              <a:t>reported using unapproved tools</a:t>
            </a:r>
          </a:p>
        </p:txBody>
      </p:sp>
      <p:sp>
        <p:nvSpPr>
          <p:cNvPr id="9" name="text-8">
            <a:extLst xmlns:a="http://schemas.openxmlformats.org/drawingml/2006/main">
              <a:ext uri="{FF2B5EF4-FFF2-40B4-BE49-F238E27FC236}">
                <a16:creationId xmlns:a16="http://schemas.microsoft.com/office/drawing/2014/main" id="{64C53740-3E0F-4D6D-9372-3B5689F5AB65}"/>
              </a:ext>
            </a:extLst>
          </p:cNvPr>
          <p:cNvSpPr>
            <a:spLocks xmlns:a="http://schemas.openxmlformats.org/drawingml/2006/main" noGrp="1"/>
          </p:cNvSpPr>
          <p:nvPr/>
        </p:nvSpPr>
        <p:spPr>
          <a:xfrm xmlns:a="http://schemas.openxmlformats.org/drawingml/2006/main">
            <a:off x="6324600" y="2809875"/>
            <a:ext cx="4953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1">
                <a:solidFill>
                  <a:srgbClr val="2F6B49"/>
                </a:solidFill>
                <a:latin typeface="Liberation Sans"/>
                <a:ea typeface="Liberation Sans"/>
                <a:cs typeface="Liberation Sans"/>
              </a:defRPr>
            </a:defPPr>
          </a:lstStyle>
          <a:p xmlns:a="http://schemas.openxmlformats.org/drawingml/2006/main">
            <a:pPr>
              <a:defRPr sz="1425" b="1">
                <a:solidFill>
                  <a:srgbClr val="2F6B49"/>
                </a:solidFill>
                <a:latin typeface="Liberation Sans"/>
                <a:ea typeface="Liberation Sans"/>
                <a:cs typeface="Liberation Sans"/>
              </a:defRPr>
            </a:pPr>
            <a:r>
              <a:rPr sz="1425" b="1">
                <a:solidFill>
                  <a:srgbClr val="2F6B49"/>
                </a:solidFill>
                <a:latin typeface="Liberation Sans"/>
                <a:ea typeface="Liberation Sans"/>
                <a:cs typeface="Liberation Sans"/>
              </a:rPr>
              <a:t>SENIOR LEADERS VERSUS STAFF</a:t>
            </a:r>
          </a:p>
        </p:txBody>
      </p:sp>
      <p:sp>
        <p:nvSpPr>
          <p:cNvPr id="10" name="text-9">
            <a:extLst xmlns:a="http://schemas.openxmlformats.org/drawingml/2006/main">
              <a:ext uri="{FF2B5EF4-FFF2-40B4-BE49-F238E27FC236}">
                <a16:creationId xmlns:a16="http://schemas.microsoft.com/office/drawing/2014/main" id="{0502A6DC-DCC4-48C5-A61F-7F2BEF838D35}"/>
              </a:ext>
            </a:extLst>
          </p:cNvPr>
          <p:cNvSpPr>
            <a:spLocks xmlns:a="http://schemas.openxmlformats.org/drawingml/2006/main" noGrp="1"/>
          </p:cNvSpPr>
          <p:nvPr/>
        </p:nvSpPr>
        <p:spPr>
          <a:xfrm xmlns:a="http://schemas.openxmlformats.org/drawingml/2006/main">
            <a:off x="6324600" y="3352800"/>
            <a:ext cx="4572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875" b="1">
                <a:solidFill>
                  <a:srgbClr val="101D3A"/>
                </a:solidFill>
                <a:latin typeface="Liberation Sans"/>
                <a:ea typeface="Liberation Sans"/>
                <a:cs typeface="Liberation Sans"/>
              </a:defRPr>
            </a:defPPr>
          </a:lstStyle>
          <a:p xmlns:a="http://schemas.openxmlformats.org/drawingml/2006/main">
            <a:pPr>
              <a:defRPr sz="4875" b="1">
                <a:solidFill>
                  <a:srgbClr val="101D3A"/>
                </a:solidFill>
                <a:latin typeface="Liberation Sans"/>
                <a:ea typeface="Liberation Sans"/>
                <a:cs typeface="Liberation Sans"/>
              </a:defRPr>
            </a:pPr>
            <a:r>
              <a:rPr sz="4875" b="1">
                <a:solidFill>
                  <a:srgbClr val="101D3A"/>
                </a:solidFill>
                <a:latin typeface="Liberation Sans"/>
                <a:ea typeface="Liberation Sans"/>
                <a:cs typeface="Liberation Sans"/>
              </a:rPr>
              <a:t>32%</a:t>
            </a:r>
          </a:p>
        </p:txBody>
      </p:sp>
      <p:sp>
        <p:nvSpPr>
          <p:cNvPr id="11" name="text-10">
            <a:extLst xmlns:a="http://schemas.openxmlformats.org/drawingml/2006/main">
              <a:ext uri="{FF2B5EF4-FFF2-40B4-BE49-F238E27FC236}">
                <a16:creationId xmlns:a16="http://schemas.microsoft.com/office/drawing/2014/main" id="{9C2C672C-D6B3-401F-B910-6DB831FB2572}"/>
              </a:ext>
            </a:extLst>
          </p:cNvPr>
          <p:cNvSpPr>
            <a:spLocks xmlns:a="http://schemas.openxmlformats.org/drawingml/2006/main" noGrp="1"/>
          </p:cNvSpPr>
          <p:nvPr/>
        </p:nvSpPr>
        <p:spPr>
          <a:xfrm xmlns:a="http://schemas.openxmlformats.org/drawingml/2006/main">
            <a:off x="6324600" y="4400550"/>
            <a:ext cx="4857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0">
                <a:solidFill>
                  <a:srgbClr val="101D3A"/>
                </a:solidFill>
                <a:latin typeface="Liberation Sans"/>
                <a:ea typeface="Liberation Sans"/>
                <a:cs typeface="Liberation Sans"/>
              </a:defRPr>
            </a:defPPr>
          </a:lstStyle>
          <a:p xmlns:a="http://schemas.openxmlformats.org/drawingml/2006/main">
            <a:pPr>
              <a:defRPr sz="1875" b="0">
                <a:solidFill>
                  <a:srgbClr val="101D3A"/>
                </a:solidFill>
                <a:latin typeface="Liberation Sans"/>
                <a:ea typeface="Liberation Sans"/>
                <a:cs typeface="Liberation Sans"/>
              </a:defRPr>
            </a:pPr>
            <a:r>
              <a:rPr sz="1875" b="0">
                <a:solidFill>
                  <a:srgbClr val="101D3A"/>
                </a:solidFill>
                <a:latin typeface="Liberation Sans"/>
                <a:ea typeface="Liberation Sans"/>
                <a:cs typeface="Liberation Sans"/>
              </a:rPr>
              <a:t>higher likelihood of unapproved use</a:t>
            </a:r>
          </a:p>
        </p:txBody>
      </p:sp>
      <p:sp>
        <p:nvSpPr>
          <p:cNvPr id="12" name="text-11">
            <a:extLst xmlns:a="http://schemas.openxmlformats.org/drawingml/2006/main">
              <a:ext uri="{FF2B5EF4-FFF2-40B4-BE49-F238E27FC236}">
                <a16:creationId xmlns:a16="http://schemas.microsoft.com/office/drawing/2014/main" id="{D5252F8F-BA0F-41D5-9ED5-E1A265DB7463}"/>
              </a:ext>
            </a:extLst>
          </p:cNvPr>
          <p:cNvSpPr>
            <a:spLocks xmlns:a="http://schemas.openxmlformats.org/drawingml/2006/main" noGrp="1"/>
          </p:cNvSpPr>
          <p:nvPr/>
        </p:nvSpPr>
        <p:spPr>
          <a:xfrm xmlns:a="http://schemas.openxmlformats.org/drawingml/2006/main">
            <a:off x="609600" y="5305425"/>
            <a:ext cx="10953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0">
                <a:solidFill>
                  <a:srgbClr val="2F6B49"/>
                </a:solidFill>
                <a:latin typeface="Liberation Sans"/>
                <a:ea typeface="Liberation Sans"/>
                <a:cs typeface="Liberation Sans"/>
              </a:defRPr>
            </a:defPPr>
          </a:lstStyle>
          <a:p xmlns:a="http://schemas.openxmlformats.org/drawingml/2006/main">
            <a:pPr>
              <a:defRPr sz="1275" b="0">
                <a:solidFill>
                  <a:srgbClr val="2F6B49"/>
                </a:solidFill>
                <a:latin typeface="Liberation Sans"/>
                <a:ea typeface="Liberation Sans"/>
                <a:cs typeface="Liberation Sans"/>
              </a:defRPr>
            </a:pPr>
            <a:r>
              <a:rPr sz="1275" b="0">
                <a:solidFill>
                  <a:srgbClr val="2F6B49"/>
                </a:solidFill>
                <a:latin typeface="Liberation Sans"/>
                <a:ea typeface="Liberation Sans"/>
                <a:cs typeface="Liberation Sans"/>
              </a:rPr>
              <a:t>Source: Deloitte Trust ID study, May 2026. Deloitte Insights article, October 12, 2026.</a:t>
            </a:r>
          </a:p>
        </p:txBody>
      </p:sp>
      <p:sp>
        <p:nvSpPr>
          <p:cNvPr id="13" name="text-12">
            <a:extLst xmlns:a="http://schemas.openxmlformats.org/drawingml/2006/main">
              <a:ext uri="{FF2B5EF4-FFF2-40B4-BE49-F238E27FC236}">
                <a16:creationId xmlns:a16="http://schemas.microsoft.com/office/drawing/2014/main" id="{C84CDD0A-18DC-471C-A900-3B4B18F31335}"/>
              </a:ext>
            </a:extLst>
          </p:cNvPr>
          <p:cNvSpPr>
            <a:spLocks xmlns:a="http://schemas.openxmlformats.org/drawingml/2006/main" noGrp="1"/>
          </p:cNvSpPr>
          <p:nvPr/>
        </p:nvSpPr>
        <p:spPr>
          <a:xfrm xmlns:a="http://schemas.openxmlformats.org/drawingml/2006/main">
            <a:off x="609600" y="5762625"/>
            <a:ext cx="10953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101D3A"/>
                </a:solidFill>
                <a:latin typeface="Liberation Sans"/>
                <a:ea typeface="Liberation Sans"/>
                <a:cs typeface="Liberation Sans"/>
              </a:defRPr>
            </a:defPPr>
          </a:lstStyle>
          <a:p xmlns:a="http://schemas.openxmlformats.org/drawingml/2006/main">
            <a:pPr>
              <a:defRPr sz="1725" b="1">
                <a:solidFill>
                  <a:srgbClr val="101D3A"/>
                </a:solidFill>
                <a:latin typeface="Liberation Sans"/>
                <a:ea typeface="Liberation Sans"/>
                <a:cs typeface="Liberation Sans"/>
              </a:defRPr>
            </a:pPr>
            <a:r>
              <a:rPr sz="1725" b="1">
                <a:solidFill>
                  <a:srgbClr val="101D3A"/>
                </a:solidFill>
                <a:latin typeface="Liberation Sans"/>
                <a:ea typeface="Liberation Sans"/>
                <a:cs typeface="Liberation Sans"/>
              </a:rPr>
              <a:t>Make approved experimentation easier. Define permitted data and actions.</a:t>
            </a:r>
          </a:p>
        </p:txBody>
      </p:sp>
      <p:sp>
        <p:nvSpPr>
          <p:cNvPr id="14" name="">
            <a:extLst xmlns:a="http://schemas.openxmlformats.org/drawingml/2006/main">
              <a:ext uri="{FF2B5EF4-FFF2-40B4-BE49-F238E27FC236}">
                <a16:creationId xmlns:a16="http://schemas.microsoft.com/office/drawing/2014/main" id="{23E94BE4-D2CD-4E78-94A0-CB6FB967EF69}"/>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5" name="">
            <a:extLst xmlns:a="http://schemas.openxmlformats.org/drawingml/2006/main">
              <a:ext uri="{FF2B5EF4-FFF2-40B4-BE49-F238E27FC236}">
                <a16:creationId xmlns:a16="http://schemas.microsoft.com/office/drawing/2014/main" id="{DFE10350-5BB2-401D-8BB5-7DCDDB1CB95E}"/>
              </a:ext>
            </a:extLst>
          </p:cNvPr>
          <p:cNvPicPr>
            <a:picLocks xmlns:a="http://schemas.openxmlformats.org/drawingml/2006/main" noChangeAspect="1"/>
          </p:cNvPicPr>
          <p:nvPr/>
        </p:nvPicPr>
        <p:blipFill>
          <a:blip xmlns:r="http://schemas.openxmlformats.org/officeDocument/2006/relationships" xmlns:a="http://schemas.openxmlformats.org/drawingml/2006/main" r:embed="Rc6318a6f20f2413e"/>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16" name="text-14">
            <a:extLst xmlns:a="http://schemas.openxmlformats.org/drawingml/2006/main">
              <a:ext uri="{FF2B5EF4-FFF2-40B4-BE49-F238E27FC236}">
                <a16:creationId xmlns:a16="http://schemas.microsoft.com/office/drawing/2014/main" id="{C159EB07-5E52-42F2-B227-6C26C718F5F5}"/>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17" name="text-15">
            <a:extLst xmlns:a="http://schemas.openxmlformats.org/drawingml/2006/main">
              <a:ext uri="{FF2B5EF4-FFF2-40B4-BE49-F238E27FC236}">
                <a16:creationId xmlns:a16="http://schemas.microsoft.com/office/drawing/2014/main" id="{DFEB0F51-1AA2-4628-929F-18AAF2C9C1ED}"/>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10</a:t>
            </a:r>
          </a:p>
        </p:txBody>
      </p:sp>
    </p:spTree>
    <p:extLst>
      <p:ext uri="{BB962C8B-B14F-4D97-AF65-F5344CB8AC3E}">
        <p14:creationId xmlns:p14="http://schemas.microsoft.com/office/powerpoint/2010/main" val="155824192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0">
            <a:extLst xmlns:a="http://schemas.openxmlformats.org/drawingml/2006/main">
              <a:ext uri="{FF2B5EF4-FFF2-40B4-BE49-F238E27FC236}">
                <a16:creationId xmlns:a16="http://schemas.microsoft.com/office/drawing/2014/main" id="{9237A670-858D-4E76-AD18-B3B1669C5016}"/>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NEWS / CONNECTED AGENTS</a:t>
            </a:r>
          </a:p>
        </p:txBody>
      </p:sp>
      <p:sp>
        <p:nvSpPr>
          <p:cNvPr id="2" name="text-1">
            <a:extLst xmlns:a="http://schemas.openxmlformats.org/drawingml/2006/main">
              <a:ext uri="{FF2B5EF4-FFF2-40B4-BE49-F238E27FC236}">
                <a16:creationId xmlns:a16="http://schemas.microsoft.com/office/drawing/2014/main" id="{9EC8864C-FE1D-4F74-B9ED-71BC5866C25C}"/>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What’s new in AI?</a:t>
            </a:r>
          </a:p>
        </p:txBody>
      </p:sp>
      <p:sp>
        <p:nvSpPr>
          <p:cNvPr id="3" name="text-2">
            <a:extLst xmlns:a="http://schemas.openxmlformats.org/drawingml/2006/main">
              <a:ext uri="{FF2B5EF4-FFF2-40B4-BE49-F238E27FC236}">
                <a16:creationId xmlns:a16="http://schemas.microsoft.com/office/drawing/2014/main" id="{E4AE2884-9099-4DE5-B476-BDAA75CF35D5}"/>
              </a:ext>
            </a:extLst>
          </p:cNvPr>
          <p:cNvSpPr>
            <a:spLocks xmlns:a="http://schemas.openxmlformats.org/drawingml/2006/main" noGrp="1"/>
          </p:cNvSpPr>
          <p:nvPr/>
        </p:nvSpPr>
        <p:spPr>
          <a:xfrm xmlns:a="http://schemas.openxmlformats.org/drawingml/2006/main">
            <a:off x="609600" y="1695450"/>
            <a:ext cx="10953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1">
                <a:solidFill>
                  <a:srgbClr val="101D3A"/>
                </a:solidFill>
                <a:latin typeface="Liberation Sans"/>
                <a:ea typeface="Liberation Sans"/>
                <a:cs typeface="Liberation Sans"/>
              </a:defRPr>
            </a:defPPr>
          </a:lstStyle>
          <a:p xmlns:a="http://schemas.openxmlformats.org/drawingml/2006/main">
            <a:pPr>
              <a:defRPr sz="2325" b="1">
                <a:solidFill>
                  <a:srgbClr val="101D3A"/>
                </a:solidFill>
                <a:latin typeface="Liberation Sans"/>
                <a:ea typeface="Liberation Sans"/>
                <a:cs typeface="Liberation Sans"/>
              </a:defRPr>
            </a:pPr>
            <a:r>
              <a:rPr sz="2325" b="1">
                <a:solidFill>
                  <a:srgbClr val="101D3A"/>
                </a:solidFill>
                <a:latin typeface="Liberation Sans"/>
                <a:ea typeface="Liberation Sans"/>
                <a:cs typeface="Liberation Sans"/>
              </a:rPr>
              <a:t>Connected agents make trust a practical question</a:t>
            </a:r>
          </a:p>
        </p:txBody>
      </p:sp>
      <p:sp>
        <p:nvSpPr>
          <p:cNvPr id="4" name="">
            <a:extLst xmlns:a="http://schemas.openxmlformats.org/drawingml/2006/main">
              <a:ext uri="{FF2B5EF4-FFF2-40B4-BE49-F238E27FC236}">
                <a16:creationId xmlns:a16="http://schemas.microsoft.com/office/drawing/2014/main" id="{95534C24-5A92-4AEA-B297-6406830F8181}"/>
              </a:ext>
            </a:extLst>
          </p:cNvPr>
          <p:cNvSpPr>
            <a:spLocks xmlns:a="http://schemas.openxmlformats.org/drawingml/2006/main" noGrp="1"/>
          </p:cNvSpPr>
          <p:nvPr/>
        </p:nvSpPr>
        <p:spPr>
          <a:xfrm xmlns:a="http://schemas.openxmlformats.org/drawingml/2006/main">
            <a:off x="609600" y="2571750"/>
            <a:ext cx="5238750" cy="266700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6049EAE6-378B-40A7-8988-68F35A5B778D}"/>
              </a:ext>
            </a:extLst>
          </p:cNvPr>
          <p:cNvSpPr>
            <a:spLocks xmlns:a="http://schemas.openxmlformats.org/drawingml/2006/main" noGrp="1"/>
          </p:cNvSpPr>
          <p:nvPr/>
        </p:nvSpPr>
        <p:spPr>
          <a:xfrm xmlns:a="http://schemas.openxmlformats.org/drawingml/2006/main">
            <a:off x="6096000" y="2571750"/>
            <a:ext cx="5486400" cy="2667000"/>
          </a:xfrm>
          <a:prstGeom xmlns:a="http://schemas.openxmlformats.org/drawingml/2006/main" prst="rect">
            <a:avLst/>
          </a:prstGeom>
          <a:solidFill xmlns:a="http://schemas.openxmlformats.org/drawingml/2006/main">
            <a:srgbClr val="E9EDF5"/>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78F21838-EBD4-4880-9C4E-D4E23645F971}"/>
              </a:ext>
            </a:extLst>
          </p:cNvPr>
          <p:cNvSpPr>
            <a:spLocks xmlns:a="http://schemas.openxmlformats.org/drawingml/2006/main" noGrp="1"/>
          </p:cNvSpPr>
          <p:nvPr/>
        </p:nvSpPr>
        <p:spPr>
          <a:xfrm xmlns:a="http://schemas.openxmlformats.org/drawingml/2006/main">
            <a:off x="838200" y="28384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1">
                <a:solidFill>
                  <a:srgbClr val="2F6B49"/>
                </a:solidFill>
                <a:latin typeface="Liberation Sans"/>
                <a:ea typeface="Liberation Sans"/>
                <a:cs typeface="Liberation Sans"/>
              </a:defRPr>
            </a:defPPr>
          </a:lstStyle>
          <a:p xmlns:a="http://schemas.openxmlformats.org/drawingml/2006/main">
            <a:pPr>
              <a:defRPr sz="1425" b="1">
                <a:solidFill>
                  <a:srgbClr val="2F6B49"/>
                </a:solidFill>
                <a:latin typeface="Liberation Sans"/>
                <a:ea typeface="Liberation Sans"/>
                <a:cs typeface="Liberation Sans"/>
              </a:defRPr>
            </a:pPr>
            <a:r>
              <a:rPr sz="1425" b="1">
                <a:solidFill>
                  <a:srgbClr val="2F6B49"/>
                </a:solidFill>
                <a:latin typeface="Liberation Sans"/>
                <a:ea typeface="Liberation Sans"/>
                <a:cs typeface="Liberation Sans"/>
              </a:rPr>
              <a:t>THE CONTEXT</a:t>
            </a:r>
          </a:p>
        </p:txBody>
      </p:sp>
      <p:sp>
        <p:nvSpPr>
          <p:cNvPr id="7" name="text-6">
            <a:extLst xmlns:a="http://schemas.openxmlformats.org/drawingml/2006/main">
              <a:ext uri="{FF2B5EF4-FFF2-40B4-BE49-F238E27FC236}">
                <a16:creationId xmlns:a16="http://schemas.microsoft.com/office/drawing/2014/main" id="{0778BBA4-B3E7-4631-8FAD-D1EF14CB6D81}"/>
              </a:ext>
            </a:extLst>
          </p:cNvPr>
          <p:cNvSpPr>
            <a:spLocks xmlns:a="http://schemas.openxmlformats.org/drawingml/2006/main" noGrp="1"/>
          </p:cNvSpPr>
          <p:nvPr/>
        </p:nvSpPr>
        <p:spPr>
          <a:xfrm xmlns:a="http://schemas.openxmlformats.org/drawingml/2006/main">
            <a:off x="838200" y="3429000"/>
            <a:ext cx="47625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101D3A"/>
                </a:solidFill>
                <a:latin typeface="Liberation Sans"/>
                <a:ea typeface="Liberation Sans"/>
                <a:cs typeface="Liberation Sans"/>
              </a:defRPr>
            </a:defPPr>
          </a:lstStyle>
          <a:p xmlns:a="http://schemas.openxmlformats.org/drawingml/2006/main">
            <a:pPr>
              <a:defRPr sz="2775" b="1">
                <a:solidFill>
                  <a:srgbClr val="101D3A"/>
                </a:solidFill>
                <a:latin typeface="Liberation Sans"/>
                <a:ea typeface="Liberation Sans"/>
                <a:cs typeface="Liberation Sans"/>
              </a:defRPr>
            </a:pPr>
            <a:r>
              <a:rPr sz="2775" b="1">
                <a:solidFill>
                  <a:srgbClr val="101D3A"/>
                </a:solidFill>
                <a:latin typeface="Liberation Sans"/>
                <a:ea typeface="Liberation Sans"/>
                <a:cs typeface="Liberation Sans"/>
              </a:rPr>
              <a:t>An agent can use tools</a:t>
            </a:r>
          </a:p>
          <a:p xmlns:a="http://schemas.openxmlformats.org/drawingml/2006/main">
            <a:pPr>
              <a:defRPr sz="2775" b="1">
                <a:solidFill>
                  <a:srgbClr val="101D3A"/>
                </a:solidFill>
                <a:latin typeface="Liberation Sans"/>
                <a:ea typeface="Liberation Sans"/>
                <a:cs typeface="Liberation Sans"/>
              </a:defRPr>
            </a:pPr>
            <a:r>
              <a:rPr sz="2775" b="1">
                <a:solidFill>
                  <a:srgbClr val="101D3A"/>
                </a:solidFill>
                <a:latin typeface="Liberation Sans"/>
                <a:ea typeface="Liberation Sans"/>
                <a:cs typeface="Liberation Sans"/>
              </a:rPr>
              <a:t>and work across steps.</a:t>
            </a:r>
          </a:p>
        </p:txBody>
      </p:sp>
      <p:sp>
        <p:nvSpPr>
          <p:cNvPr id="8" name="text-7">
            <a:extLst xmlns:a="http://schemas.openxmlformats.org/drawingml/2006/main">
              <a:ext uri="{FF2B5EF4-FFF2-40B4-BE49-F238E27FC236}">
                <a16:creationId xmlns:a16="http://schemas.microsoft.com/office/drawing/2014/main" id="{9D3C15B6-799F-4615-9D7F-CF5486674484}"/>
              </a:ext>
            </a:extLst>
          </p:cNvPr>
          <p:cNvSpPr>
            <a:spLocks xmlns:a="http://schemas.openxmlformats.org/drawingml/2006/main" noGrp="1"/>
          </p:cNvSpPr>
          <p:nvPr/>
        </p:nvSpPr>
        <p:spPr>
          <a:xfrm xmlns:a="http://schemas.openxmlformats.org/drawingml/2006/main">
            <a:off x="838200" y="4610100"/>
            <a:ext cx="476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101D3A"/>
                </a:solidFill>
                <a:latin typeface="Liberation Sans"/>
                <a:ea typeface="Liberation Sans"/>
                <a:cs typeface="Liberation Sans"/>
              </a:defRPr>
            </a:defPPr>
          </a:lstStyle>
          <a:p xmlns:a="http://schemas.openxmlformats.org/drawingml/2006/main">
            <a:pPr>
              <a:defRPr sz="1800" b="0">
                <a:solidFill>
                  <a:srgbClr val="101D3A"/>
                </a:solidFill>
                <a:latin typeface="Liberation Sans"/>
                <a:ea typeface="Liberation Sans"/>
                <a:cs typeface="Liberation Sans"/>
              </a:defRPr>
            </a:pPr>
            <a:r>
              <a:rPr sz="1800" b="0">
                <a:solidFill>
                  <a:srgbClr val="101D3A"/>
                </a:solidFill>
                <a:latin typeface="Liberation Sans"/>
                <a:ea typeface="Liberation Sans"/>
                <a:cs typeface="Liberation Sans"/>
              </a:rPr>
              <a:t>Its access and permissions matter.</a:t>
            </a:r>
          </a:p>
        </p:txBody>
      </p:sp>
      <p:sp>
        <p:nvSpPr>
          <p:cNvPr id="9" name="text-8">
            <a:extLst xmlns:a="http://schemas.openxmlformats.org/drawingml/2006/main">
              <a:ext uri="{FF2B5EF4-FFF2-40B4-BE49-F238E27FC236}">
                <a16:creationId xmlns:a16="http://schemas.microsoft.com/office/drawing/2014/main" id="{8E07942A-761D-45D3-94AB-39748DC78AE5}"/>
              </a:ext>
            </a:extLst>
          </p:cNvPr>
          <p:cNvSpPr>
            <a:spLocks xmlns:a="http://schemas.openxmlformats.org/drawingml/2006/main" noGrp="1"/>
          </p:cNvSpPr>
          <p:nvPr/>
        </p:nvSpPr>
        <p:spPr>
          <a:xfrm xmlns:a="http://schemas.openxmlformats.org/drawingml/2006/main">
            <a:off x="6324600" y="283845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1">
                <a:solidFill>
                  <a:srgbClr val="2F6B49"/>
                </a:solidFill>
                <a:latin typeface="Liberation Sans"/>
                <a:ea typeface="Liberation Sans"/>
                <a:cs typeface="Liberation Sans"/>
              </a:defRPr>
            </a:defPPr>
          </a:lstStyle>
          <a:p xmlns:a="http://schemas.openxmlformats.org/drawingml/2006/main">
            <a:pPr>
              <a:defRPr sz="1425" b="1">
                <a:solidFill>
                  <a:srgbClr val="2F6B49"/>
                </a:solidFill>
                <a:latin typeface="Liberation Sans"/>
                <a:ea typeface="Liberation Sans"/>
                <a:cs typeface="Liberation Sans"/>
              </a:defRPr>
            </a:pPr>
            <a:r>
              <a:rPr sz="1425" b="1">
                <a:solidFill>
                  <a:srgbClr val="2F6B49"/>
                </a:solidFill>
                <a:latin typeface="Liberation Sans"/>
                <a:ea typeface="Liberation Sans"/>
                <a:cs typeface="Liberation Sans"/>
              </a:rPr>
              <a:t>WHAT TO DO</a:t>
            </a:r>
          </a:p>
        </p:txBody>
      </p:sp>
      <p:sp>
        <p:nvSpPr>
          <p:cNvPr id="10" name="text-9">
            <a:extLst xmlns:a="http://schemas.openxmlformats.org/drawingml/2006/main">
              <a:ext uri="{FF2B5EF4-FFF2-40B4-BE49-F238E27FC236}">
                <a16:creationId xmlns:a16="http://schemas.microsoft.com/office/drawing/2014/main" id="{70FA01C2-E825-4F9A-AF76-625ECF9D5E85}"/>
              </a:ext>
            </a:extLst>
          </p:cNvPr>
          <p:cNvSpPr>
            <a:spLocks xmlns:a="http://schemas.openxmlformats.org/drawingml/2006/main" noGrp="1"/>
          </p:cNvSpPr>
          <p:nvPr/>
        </p:nvSpPr>
        <p:spPr>
          <a:xfrm xmlns:a="http://schemas.openxmlformats.org/drawingml/2006/main">
            <a:off x="6324600" y="3429000"/>
            <a:ext cx="4857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1">
                <a:solidFill>
                  <a:srgbClr val="101D3A"/>
                </a:solidFill>
                <a:latin typeface="Liberation Sans"/>
                <a:ea typeface="Liberation Sans"/>
                <a:cs typeface="Liberation Sans"/>
              </a:defRPr>
            </a:defPPr>
          </a:lstStyle>
          <a:p xmlns:a="http://schemas.openxmlformats.org/drawingml/2006/main">
            <a:pPr>
              <a:defRPr sz="2775" b="1">
                <a:solidFill>
                  <a:srgbClr val="101D3A"/>
                </a:solidFill>
                <a:latin typeface="Liberation Sans"/>
                <a:ea typeface="Liberation Sans"/>
                <a:cs typeface="Liberation Sans"/>
              </a:defRPr>
            </a:pPr>
            <a:r>
              <a:rPr sz="2775" b="1">
                <a:solidFill>
                  <a:srgbClr val="101D3A"/>
                </a:solidFill>
                <a:latin typeface="Liberation Sans"/>
                <a:ea typeface="Liberation Sans"/>
                <a:cs typeface="Liberation Sans"/>
              </a:rPr>
              <a:t>Give it one</a:t>
            </a:r>
          </a:p>
          <a:p xmlns:a="http://schemas.openxmlformats.org/drawingml/2006/main">
            <a:pPr>
              <a:defRPr sz="2775" b="1">
                <a:solidFill>
                  <a:srgbClr val="101D3A"/>
                </a:solidFill>
                <a:latin typeface="Liberation Sans"/>
                <a:ea typeface="Liberation Sans"/>
                <a:cs typeface="Liberation Sans"/>
              </a:defRPr>
            </a:pPr>
            <a:r>
              <a:rPr sz="2775" b="1">
                <a:solidFill>
                  <a:srgbClr val="101D3A"/>
                </a:solidFill>
                <a:latin typeface="Liberation Sans"/>
                <a:ea typeface="Liberation Sans"/>
                <a:cs typeface="Liberation Sans"/>
              </a:rPr>
              <a:t>bounded job.</a:t>
            </a:r>
          </a:p>
        </p:txBody>
      </p:sp>
      <p:sp>
        <p:nvSpPr>
          <p:cNvPr id="11" name="text-10">
            <a:extLst xmlns:a="http://schemas.openxmlformats.org/drawingml/2006/main">
              <a:ext uri="{FF2B5EF4-FFF2-40B4-BE49-F238E27FC236}">
                <a16:creationId xmlns:a16="http://schemas.microsoft.com/office/drawing/2014/main" id="{9D4502CD-C4DC-4FD0-BF70-F5DF50952C65}"/>
              </a:ext>
            </a:extLst>
          </p:cNvPr>
          <p:cNvSpPr>
            <a:spLocks xmlns:a="http://schemas.openxmlformats.org/drawingml/2006/main" noGrp="1"/>
          </p:cNvSpPr>
          <p:nvPr/>
        </p:nvSpPr>
        <p:spPr>
          <a:xfrm xmlns:a="http://schemas.openxmlformats.org/drawingml/2006/main">
            <a:off x="6324600" y="4610100"/>
            <a:ext cx="4857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101D3A"/>
                </a:solidFill>
                <a:latin typeface="Liberation Sans"/>
                <a:ea typeface="Liberation Sans"/>
                <a:cs typeface="Liberation Sans"/>
              </a:defRPr>
            </a:defPPr>
          </a:lstStyle>
          <a:p xmlns:a="http://schemas.openxmlformats.org/drawingml/2006/main">
            <a:pPr>
              <a:defRPr sz="1800" b="0">
                <a:solidFill>
                  <a:srgbClr val="101D3A"/>
                </a:solidFill>
                <a:latin typeface="Liberation Sans"/>
                <a:ea typeface="Liberation Sans"/>
                <a:cs typeface="Liberation Sans"/>
              </a:defRPr>
            </a:pPr>
            <a:r>
              <a:rPr sz="1800" b="0">
                <a:solidFill>
                  <a:srgbClr val="101D3A"/>
                </a:solidFill>
                <a:latin typeface="Liberation Sans"/>
                <a:ea typeface="Liberation Sans"/>
                <a:cs typeface="Liberation Sans"/>
              </a:rPr>
              <a:t>Set allowed actions and a review step.</a:t>
            </a:r>
          </a:p>
        </p:txBody>
      </p:sp>
      <p:sp>
        <p:nvSpPr>
          <p:cNvPr id="12" name="text-11">
            <a:extLst xmlns:a="http://schemas.openxmlformats.org/drawingml/2006/main">
              <a:ext uri="{FF2B5EF4-FFF2-40B4-BE49-F238E27FC236}">
                <a16:creationId xmlns:a16="http://schemas.microsoft.com/office/drawing/2014/main" id="{93A8D52B-BF9C-44E0-AFBA-4E6C30710378}"/>
              </a:ext>
            </a:extLst>
          </p:cNvPr>
          <p:cNvSpPr>
            <a:spLocks xmlns:a="http://schemas.openxmlformats.org/drawingml/2006/main" noGrp="1"/>
          </p:cNvSpPr>
          <p:nvPr/>
        </p:nvSpPr>
        <p:spPr>
          <a:xfrm xmlns:a="http://schemas.openxmlformats.org/drawingml/2006/main">
            <a:off x="609600" y="5638800"/>
            <a:ext cx="1095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0">
                <a:solidFill>
                  <a:srgbClr val="2F6B49"/>
                </a:solidFill>
                <a:latin typeface="Liberation Sans"/>
                <a:ea typeface="Liberation Sans"/>
                <a:cs typeface="Liberation Sans"/>
              </a:defRPr>
            </a:defPPr>
          </a:lstStyle>
          <a:p xmlns:a="http://schemas.openxmlformats.org/drawingml/2006/main">
            <a:pPr>
              <a:defRPr sz="1800" b="0">
                <a:solidFill>
                  <a:srgbClr val="2F6B49"/>
                </a:solidFill>
                <a:latin typeface="Liberation Sans"/>
                <a:ea typeface="Liberation Sans"/>
                <a:cs typeface="Liberation Sans"/>
              </a:defRPr>
            </a:pPr>
            <a:r>
              <a:rPr sz="1800" b="0">
                <a:solidFill>
                  <a:srgbClr val="2F6B49"/>
                </a:solidFill>
                <a:latin typeface="Liberation Sans"/>
                <a:ea typeface="Liberation Sans"/>
                <a:cs typeface="Liberation Sans"/>
              </a:rPr>
              <a:t>Keep human authority clear before connecting enterprise data.</a:t>
            </a:r>
          </a:p>
        </p:txBody>
      </p:sp>
      <p:sp>
        <p:nvSpPr>
          <p:cNvPr id="13" name="">
            <a:extLst xmlns:a="http://schemas.openxmlformats.org/drawingml/2006/main">
              <a:ext uri="{FF2B5EF4-FFF2-40B4-BE49-F238E27FC236}">
                <a16:creationId xmlns:a16="http://schemas.microsoft.com/office/drawing/2014/main" id="{56655189-59DC-424F-B614-9FB385381527}"/>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4" name="">
            <a:extLst xmlns:a="http://schemas.openxmlformats.org/drawingml/2006/main">
              <a:ext uri="{FF2B5EF4-FFF2-40B4-BE49-F238E27FC236}">
                <a16:creationId xmlns:a16="http://schemas.microsoft.com/office/drawing/2014/main" id="{2FB8F074-B18C-4C3B-84AC-E59B9C3BEBEC}"/>
              </a:ext>
            </a:extLst>
          </p:cNvPr>
          <p:cNvPicPr>
            <a:picLocks xmlns:a="http://schemas.openxmlformats.org/drawingml/2006/main" noChangeAspect="1"/>
          </p:cNvPicPr>
          <p:nvPr/>
        </p:nvPicPr>
        <p:blipFill>
          <a:blip xmlns:r="http://schemas.openxmlformats.org/officeDocument/2006/relationships" xmlns:a="http://schemas.openxmlformats.org/drawingml/2006/main" r:embed="Re4a341d18d374214"/>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15" name="text-13">
            <a:extLst xmlns:a="http://schemas.openxmlformats.org/drawingml/2006/main">
              <a:ext uri="{FF2B5EF4-FFF2-40B4-BE49-F238E27FC236}">
                <a16:creationId xmlns:a16="http://schemas.microsoft.com/office/drawing/2014/main" id="{37409247-FD1A-495E-A02A-BCF7F50A0BE3}"/>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16" name="text-14">
            <a:extLst xmlns:a="http://schemas.openxmlformats.org/drawingml/2006/main">
              <a:ext uri="{FF2B5EF4-FFF2-40B4-BE49-F238E27FC236}">
                <a16:creationId xmlns:a16="http://schemas.microsoft.com/office/drawing/2014/main" id="{AB2B6D2D-A47C-407A-B66A-20DC5B4B1229}"/>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11</a:t>
            </a:r>
          </a:p>
        </p:txBody>
      </p:sp>
    </p:spTree>
    <p:extLst>
      <p:ext uri="{BB962C8B-B14F-4D97-AF65-F5344CB8AC3E}">
        <p14:creationId xmlns:p14="http://schemas.microsoft.com/office/powerpoint/2010/main" val="297303930"/>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5D50D3F3-D877-43EC-B861-43529698FD75}"/>
              </a:ext>
            </a:extLst>
          </p:cNvPr>
          <p:cNvPicPr>
            <a:picLocks xmlns:a="http://schemas.openxmlformats.org/drawingml/2006/main" noChangeAspect="1"/>
          </p:cNvPicPr>
          <p:nvPr/>
        </p:nvPicPr>
        <p:blipFill>
          <a:blip xmlns:r="http://schemas.openxmlformats.org/officeDocument/2006/relationships" xmlns:a="http://schemas.openxmlformats.org/drawingml/2006/main" r:embed="R29e48709ff044c16"/>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D24C60F-E70F-4B96-8799-06537D3BE3FF}"/>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74EAF826-5632-4826-A9F2-7CE1540F4B7B}"/>
              </a:ext>
            </a:extLst>
          </p:cNvPr>
          <p:cNvPicPr>
            <a:picLocks xmlns:a="http://schemas.openxmlformats.org/drawingml/2006/main" noChangeAspect="1"/>
          </p:cNvPicPr>
          <p:nvPr/>
        </p:nvPicPr>
        <p:blipFill>
          <a:blip xmlns:r="http://schemas.openxmlformats.org/officeDocument/2006/relationships" xmlns:a="http://schemas.openxmlformats.org/drawingml/2006/main" r:embed="R9473a134c66a4843"/>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E5BCDB12-092E-42E2-AABB-4FEE0FFBD12C}"/>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B5006342-B3F1-4781-BBD4-875007447412}"/>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12</a:t>
            </a:r>
          </a:p>
        </p:txBody>
      </p:sp>
    </p:spTree>
    <p:extLst>
      <p:ext uri="{BB962C8B-B14F-4D97-AF65-F5344CB8AC3E}">
        <p14:creationId xmlns:p14="http://schemas.microsoft.com/office/powerpoint/2010/main" val="53815452"/>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84B47971-6A18-4DC9-80C1-798D728B79F9}"/>
              </a:ext>
            </a:extLst>
          </p:cNvPr>
          <p:cNvPicPr>
            <a:picLocks xmlns:a="http://schemas.openxmlformats.org/drawingml/2006/main" noChangeAspect="1"/>
          </p:cNvPicPr>
          <p:nvPr/>
        </p:nvPicPr>
        <p:blipFill>
          <a:blip xmlns:r="http://schemas.openxmlformats.org/officeDocument/2006/relationships" xmlns:a="http://schemas.openxmlformats.org/drawingml/2006/main" r:embed="Rfeb4c0f952f74857"/>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2AEEE03-98B4-4090-B00F-29069512E137}"/>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8F1EFF6A-BC1E-437C-A1FD-D063B9059A3F}"/>
              </a:ext>
            </a:extLst>
          </p:cNvPr>
          <p:cNvPicPr>
            <a:picLocks xmlns:a="http://schemas.openxmlformats.org/drawingml/2006/main" noChangeAspect="1"/>
          </p:cNvPicPr>
          <p:nvPr/>
        </p:nvPicPr>
        <p:blipFill>
          <a:blip xmlns:r="http://schemas.openxmlformats.org/officeDocument/2006/relationships" xmlns:a="http://schemas.openxmlformats.org/drawingml/2006/main" r:embed="Rb39bd319f19c4327"/>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3CB26518-3B30-4F28-A9D1-884690B08169}"/>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86CBFBCB-5362-4D33-87CF-9844AD4200A9}"/>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13</a:t>
            </a:r>
          </a:p>
        </p:txBody>
      </p:sp>
    </p:spTree>
    <p:extLst>
      <p:ext uri="{BB962C8B-B14F-4D97-AF65-F5344CB8AC3E}">
        <p14:creationId xmlns:p14="http://schemas.microsoft.com/office/powerpoint/2010/main" val="2064572370"/>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BF50B232-FB2A-449B-90E6-CDE01B067665}"/>
              </a:ext>
            </a:extLst>
          </p:cNvPr>
          <p:cNvPicPr>
            <a:picLocks xmlns:a="http://schemas.openxmlformats.org/drawingml/2006/main" noChangeAspect="1"/>
          </p:cNvPicPr>
          <p:nvPr/>
        </p:nvPicPr>
        <p:blipFill>
          <a:blip xmlns:r="http://schemas.openxmlformats.org/officeDocument/2006/relationships" xmlns:a="http://schemas.openxmlformats.org/drawingml/2006/main" r:embed="Rb13c251824904d1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E40B373-9D74-43B2-9B39-36B8DCD9771D}"/>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0D2A9B6E-CC43-4AE8-AC80-0D6ADB78CEBF}"/>
              </a:ext>
            </a:extLst>
          </p:cNvPr>
          <p:cNvPicPr>
            <a:picLocks xmlns:a="http://schemas.openxmlformats.org/drawingml/2006/main" noChangeAspect="1"/>
          </p:cNvPicPr>
          <p:nvPr/>
        </p:nvPicPr>
        <p:blipFill>
          <a:blip xmlns:r="http://schemas.openxmlformats.org/officeDocument/2006/relationships" xmlns:a="http://schemas.openxmlformats.org/drawingml/2006/main" r:embed="Ree5f5435c16448fe"/>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6220A967-2B59-458B-A7C0-6033C939F1F2}"/>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63382A10-8062-41FA-9DCD-6C4AEE83C4EA}"/>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14</a:t>
            </a:r>
          </a:p>
        </p:txBody>
      </p:sp>
    </p:spTree>
    <p:extLst>
      <p:ext uri="{BB962C8B-B14F-4D97-AF65-F5344CB8AC3E}">
        <p14:creationId xmlns:p14="http://schemas.microsoft.com/office/powerpoint/2010/main" val="167276984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C9B739EF-7733-417F-9601-54E4C80485A4}"/>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FOLLOW-UP FROM LAST SESSION / CHIEF OF STAFF</a:t>
            </a:r>
          </a:p>
        </p:txBody>
      </p:sp>
      <p:sp>
        <p:nvSpPr>
          <p:cNvPr id="2" name="text-1">
            <a:extLst xmlns:a="http://schemas.openxmlformats.org/drawingml/2006/main">
              <a:ext uri="{FF2B5EF4-FFF2-40B4-BE49-F238E27FC236}">
                <a16:creationId xmlns:a16="http://schemas.microsoft.com/office/drawing/2014/main" id="{42836ECA-6B77-4CE2-A673-C8C146807869}"/>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The upgrade preserves your operating history</a:t>
            </a:r>
          </a:p>
        </p:txBody>
      </p:sp>
      <p:sp>
        <p:nvSpPr>
          <p:cNvPr id="3" name="">
            <a:extLst xmlns:a="http://schemas.openxmlformats.org/drawingml/2006/main">
              <a:ext uri="{FF2B5EF4-FFF2-40B4-BE49-F238E27FC236}">
                <a16:creationId xmlns:a16="http://schemas.microsoft.com/office/drawing/2014/main" id="{5586B6D6-5164-4F2F-8EB4-9E3ED3F6995D}"/>
              </a:ext>
            </a:extLst>
          </p:cNvPr>
          <p:cNvSpPr>
            <a:spLocks xmlns:a="http://schemas.openxmlformats.org/drawingml/2006/main" noGrp="1"/>
          </p:cNvSpPr>
          <p:nvPr/>
        </p:nvSpPr>
        <p:spPr>
          <a:xfrm xmlns:a="http://schemas.openxmlformats.org/drawingml/2006/main">
            <a:off x="609600" y="2190750"/>
            <a:ext cx="3714750" cy="3381375"/>
          </a:xfrm>
          <a:prstGeom xmlns:a="http://schemas.openxmlformats.org/drawingml/2006/main" prst="rect">
            <a:avLst/>
          </a:prstGeom>
          <a:solidFill xmlns:a="http://schemas.openxmlformats.org/drawingml/2006/main">
            <a:srgbClr val="101D3A"/>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C7E19D40-ED0B-4652-BBBB-C389AB318A90}"/>
              </a:ext>
            </a:extLst>
          </p:cNvPr>
          <p:cNvSpPr>
            <a:spLocks xmlns:a="http://schemas.openxmlformats.org/drawingml/2006/main" noGrp="1"/>
          </p:cNvSpPr>
          <p:nvPr/>
        </p:nvSpPr>
        <p:spPr>
          <a:xfrm xmlns:a="http://schemas.openxmlformats.org/drawingml/2006/main">
            <a:off x="857250" y="2447925"/>
            <a:ext cx="3238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1">
                <a:solidFill>
                  <a:srgbClr val="FFFFFF"/>
                </a:solidFill>
                <a:latin typeface="Liberation Sans"/>
                <a:ea typeface="Liberation Sans"/>
                <a:cs typeface="Liberation Sans"/>
              </a:defRPr>
            </a:defPPr>
          </a:lstStyle>
          <a:p xmlns:a="http://schemas.openxmlformats.org/drawingml/2006/main">
            <a:pPr>
              <a:defRPr sz="1575" b="1">
                <a:solidFill>
                  <a:srgbClr val="FFFFFF"/>
                </a:solidFill>
                <a:latin typeface="Liberation Sans"/>
                <a:ea typeface="Liberation Sans"/>
                <a:cs typeface="Liberation Sans"/>
              </a:defRPr>
            </a:pPr>
            <a:r>
              <a:rPr sz="1575" b="1">
                <a:solidFill>
                  <a:srgbClr val="FFFFFF"/>
                </a:solidFill>
                <a:latin typeface="Liberation Sans"/>
                <a:ea typeface="Liberation Sans"/>
                <a:cs typeface="Liberation Sans"/>
              </a:rPr>
              <a:t>KEEP</a:t>
            </a:r>
          </a:p>
        </p:txBody>
      </p:sp>
      <p:sp>
        <p:nvSpPr>
          <p:cNvPr id="5" name="text-4">
            <a:extLst xmlns:a="http://schemas.openxmlformats.org/drawingml/2006/main">
              <a:ext uri="{FF2B5EF4-FFF2-40B4-BE49-F238E27FC236}">
                <a16:creationId xmlns:a16="http://schemas.microsoft.com/office/drawing/2014/main" id="{87C156A7-E190-4E6C-AB92-2C181F034025}"/>
              </a:ext>
            </a:extLst>
          </p:cNvPr>
          <p:cNvSpPr>
            <a:spLocks xmlns:a="http://schemas.openxmlformats.org/drawingml/2006/main" noGrp="1"/>
          </p:cNvSpPr>
          <p:nvPr/>
        </p:nvSpPr>
        <p:spPr>
          <a:xfrm xmlns:a="http://schemas.openxmlformats.org/drawingml/2006/main">
            <a:off x="857250" y="3000375"/>
            <a:ext cx="3238500" cy="2190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1">
                <a:solidFill>
                  <a:srgbClr val="FFFFFF"/>
                </a:solidFill>
                <a:latin typeface="Liberation Sans"/>
                <a:ea typeface="Liberation Sans"/>
                <a:cs typeface="Liberation Sans"/>
              </a:defRPr>
            </a:defPPr>
          </a:lstStyle>
          <a:p xmlns:a="http://schemas.openxmlformats.org/drawingml/2006/main">
            <a:pPr>
              <a:defRPr sz="2250" b="1">
                <a:solidFill>
                  <a:srgbClr val="FFFFFF"/>
                </a:solidFill>
                <a:latin typeface="Liberation Sans"/>
                <a:ea typeface="Liberation Sans"/>
                <a:cs typeface="Liberation Sans"/>
              </a:defRPr>
            </a:pPr>
            <a:r>
              <a:rPr sz="2250" b="1">
                <a:solidFill>
                  <a:srgbClr val="FFFFFF"/>
                </a:solidFill>
                <a:latin typeface="Liberation Sans"/>
                <a:ea typeface="Liberation Sans"/>
                <a:cs typeface="Liberation Sans"/>
              </a:rPr>
              <a:t>Your charter</a:t>
            </a:r>
          </a:p>
          <a:p xmlns:a="http://schemas.openxmlformats.org/drawingml/2006/main">
            <a:pPr>
              <a:defRPr sz="2250" b="1">
                <a:solidFill>
                  <a:srgbClr val="FFFFFF"/>
                </a:solidFill>
                <a:latin typeface="Liberation Sans"/>
                <a:ea typeface="Liberation Sans"/>
                <a:cs typeface="Liberation Sans"/>
              </a:defRPr>
            </a:pPr>
            <a:r>
              <a:rPr sz="2250" b="1">
                <a:solidFill>
                  <a:srgbClr val="FFFFFF"/>
                </a:solidFill>
                <a:latin typeface="Liberation Sans"/>
                <a:ea typeface="Liberation Sans"/>
                <a:cs typeface="Liberation Sans"/>
              </a:rPr>
              <a:t>Canonical records</a:t>
            </a:r>
          </a:p>
          <a:p xmlns:a="http://schemas.openxmlformats.org/drawingml/2006/main">
            <a:pPr>
              <a:defRPr sz="2250" b="1">
                <a:solidFill>
                  <a:srgbClr val="FFFFFF"/>
                </a:solidFill>
                <a:latin typeface="Liberation Sans"/>
                <a:ea typeface="Liberation Sans"/>
                <a:cs typeface="Liberation Sans"/>
              </a:defRPr>
            </a:pPr>
            <a:r>
              <a:rPr sz="2250" b="1">
                <a:solidFill>
                  <a:srgbClr val="FFFFFF"/>
                </a:solidFill>
                <a:latin typeface="Liberation Sans"/>
                <a:ea typeface="Liberation Sans"/>
                <a:cs typeface="Liberation Sans"/>
              </a:rPr>
              <a:t>Task IDs</a:t>
            </a:r>
          </a:p>
          <a:p xmlns:a="http://schemas.openxmlformats.org/drawingml/2006/main">
            <a:pPr>
              <a:defRPr sz="2250" b="1">
                <a:solidFill>
                  <a:srgbClr val="FFFFFF"/>
                </a:solidFill>
                <a:latin typeface="Liberation Sans"/>
                <a:ea typeface="Liberation Sans"/>
                <a:cs typeface="Liberation Sans"/>
              </a:defRPr>
            </a:pPr>
            <a:r>
              <a:rPr sz="2250" b="1">
                <a:solidFill>
                  <a:srgbClr val="FFFFFF"/>
                </a:solidFill>
                <a:latin typeface="Liberation Sans"/>
                <a:ea typeface="Liberation Sans"/>
                <a:cs typeface="Liberation Sans"/>
              </a:rPr>
              <a:t>Original deadlines</a:t>
            </a:r>
          </a:p>
          <a:p xmlns:a="http://schemas.openxmlformats.org/drawingml/2006/main">
            <a:pPr>
              <a:defRPr sz="2250" b="1">
                <a:solidFill>
                  <a:srgbClr val="FFFFFF"/>
                </a:solidFill>
                <a:latin typeface="Liberation Sans"/>
                <a:ea typeface="Liberation Sans"/>
                <a:cs typeface="Liberation Sans"/>
              </a:defRPr>
            </a:pPr>
            <a:r>
              <a:rPr sz="2250" b="1">
                <a:solidFill>
                  <a:srgbClr val="FFFFFF"/>
                </a:solidFill>
                <a:latin typeface="Liberation Sans"/>
                <a:ea typeface="Liberation Sans"/>
                <a:cs typeface="Liberation Sans"/>
              </a:rPr>
              <a:t>Permissions</a:t>
            </a:r>
          </a:p>
        </p:txBody>
      </p:sp>
      <p:sp>
        <p:nvSpPr>
          <p:cNvPr id="6" name="text-5">
            <a:extLst xmlns:a="http://schemas.openxmlformats.org/drawingml/2006/main">
              <a:ext uri="{FF2B5EF4-FFF2-40B4-BE49-F238E27FC236}">
                <a16:creationId xmlns:a16="http://schemas.microsoft.com/office/drawing/2014/main" id="{98D9FBE2-86B7-4147-8238-A651E46BCC54}"/>
              </a:ext>
            </a:extLst>
          </p:cNvPr>
          <p:cNvSpPr>
            <a:spLocks xmlns:a="http://schemas.openxmlformats.org/drawingml/2006/main" noGrp="1"/>
          </p:cNvSpPr>
          <p:nvPr/>
        </p:nvSpPr>
        <p:spPr>
          <a:xfrm xmlns:a="http://schemas.openxmlformats.org/drawingml/2006/main">
            <a:off x="4762500" y="2524125"/>
            <a:ext cx="6667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101D3A"/>
                </a:solidFill>
                <a:latin typeface="Liberation Sans"/>
                <a:ea typeface="Liberation Sans"/>
                <a:cs typeface="Liberation Sans"/>
              </a:defRPr>
            </a:defPPr>
          </a:lstStyle>
          <a:p xmlns:a="http://schemas.openxmlformats.org/drawingml/2006/main">
            <a:pPr>
              <a:defRPr sz="2175" b="1">
                <a:solidFill>
                  <a:srgbClr val="101D3A"/>
                </a:solidFill>
                <a:latin typeface="Liberation Sans"/>
                <a:ea typeface="Liberation Sans"/>
                <a:cs typeface="Liberation Sans"/>
              </a:defRPr>
            </a:pPr>
            <a:r>
              <a:rPr sz="2175" b="1">
                <a:solidFill>
                  <a:srgbClr val="101D3A"/>
                </a:solidFill>
                <a:latin typeface="Liberation Sans"/>
                <a:ea typeface="Liberation Sans"/>
                <a:cs typeface="Liberation Sans"/>
              </a:rPr>
              <a:t>1   Attach the October 14 guide</a:t>
            </a:r>
          </a:p>
        </p:txBody>
      </p:sp>
      <p:sp>
        <p:nvSpPr>
          <p:cNvPr id="7" name="text-6">
            <a:extLst xmlns:a="http://schemas.openxmlformats.org/drawingml/2006/main">
              <a:ext uri="{FF2B5EF4-FFF2-40B4-BE49-F238E27FC236}">
                <a16:creationId xmlns:a16="http://schemas.microsoft.com/office/drawing/2014/main" id="{76C7AB50-E401-4A0F-8C48-257C345D8684}"/>
              </a:ext>
            </a:extLst>
          </p:cNvPr>
          <p:cNvSpPr>
            <a:spLocks xmlns:a="http://schemas.openxmlformats.org/drawingml/2006/main" noGrp="1"/>
          </p:cNvSpPr>
          <p:nvPr/>
        </p:nvSpPr>
        <p:spPr>
          <a:xfrm xmlns:a="http://schemas.openxmlformats.org/drawingml/2006/main">
            <a:off x="4762500" y="3524250"/>
            <a:ext cx="6762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101D3A"/>
                </a:solidFill>
                <a:latin typeface="Liberation Sans"/>
                <a:ea typeface="Liberation Sans"/>
                <a:cs typeface="Liberation Sans"/>
              </a:defRPr>
            </a:defPPr>
          </a:lstStyle>
          <a:p xmlns:a="http://schemas.openxmlformats.org/drawingml/2006/main">
            <a:pPr>
              <a:defRPr sz="2175" b="1">
                <a:solidFill>
                  <a:srgbClr val="101D3A"/>
                </a:solidFill>
                <a:latin typeface="Liberation Sans"/>
                <a:ea typeface="Liberation Sans"/>
                <a:cs typeface="Liberation Sans"/>
              </a:defRPr>
            </a:pPr>
            <a:r>
              <a:rPr sz="2175" b="1">
                <a:solidFill>
                  <a:srgbClr val="101D3A"/>
                </a:solidFill>
                <a:latin typeface="Liberation Sans"/>
                <a:ea typeface="Liberation Sans"/>
                <a:cs typeface="Liberation Sans"/>
              </a:rPr>
              <a:t>2   Compare and merge missing safeguards</a:t>
            </a:r>
          </a:p>
        </p:txBody>
      </p:sp>
      <p:sp>
        <p:nvSpPr>
          <p:cNvPr id="8" name="text-7">
            <a:extLst xmlns:a="http://schemas.openxmlformats.org/drawingml/2006/main">
              <a:ext uri="{FF2B5EF4-FFF2-40B4-BE49-F238E27FC236}">
                <a16:creationId xmlns:a16="http://schemas.microsoft.com/office/drawing/2014/main" id="{17EED676-88D4-4BFC-81FE-7E3FE968F71B}"/>
              </a:ext>
            </a:extLst>
          </p:cNvPr>
          <p:cNvSpPr>
            <a:spLocks xmlns:a="http://schemas.openxmlformats.org/drawingml/2006/main" noGrp="1"/>
          </p:cNvSpPr>
          <p:nvPr/>
        </p:nvSpPr>
        <p:spPr>
          <a:xfrm xmlns:a="http://schemas.openxmlformats.org/drawingml/2006/main">
            <a:off x="4762500" y="4667250"/>
            <a:ext cx="6667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1">
                <a:solidFill>
                  <a:srgbClr val="101D3A"/>
                </a:solidFill>
                <a:latin typeface="Liberation Sans"/>
                <a:ea typeface="Liberation Sans"/>
                <a:cs typeface="Liberation Sans"/>
              </a:defRPr>
            </a:defPPr>
          </a:lstStyle>
          <a:p xmlns:a="http://schemas.openxmlformats.org/drawingml/2006/main">
            <a:pPr>
              <a:defRPr sz="2175" b="1">
                <a:solidFill>
                  <a:srgbClr val="101D3A"/>
                </a:solidFill>
                <a:latin typeface="Liberation Sans"/>
                <a:ea typeface="Liberation Sans"/>
                <a:cs typeface="Liberation Sans"/>
              </a:defRPr>
            </a:pPr>
            <a:r>
              <a:rPr sz="2175" b="1">
                <a:solidFill>
                  <a:srgbClr val="101D3A"/>
                </a:solidFill>
                <a:latin typeface="Liberation Sans"/>
                <a:ea typeface="Liberation Sans"/>
                <a:cs typeface="Liberation Sans"/>
              </a:rPr>
              <a:t>3   Reopen and verify the records</a:t>
            </a:r>
          </a:p>
        </p:txBody>
      </p:sp>
      <p:sp>
        <p:nvSpPr>
          <p:cNvPr id="9" name="text-8">
            <a:extLst xmlns:a="http://schemas.openxmlformats.org/drawingml/2006/main">
              <a:ext uri="{FF2B5EF4-FFF2-40B4-BE49-F238E27FC236}">
                <a16:creationId xmlns:a16="http://schemas.microsoft.com/office/drawing/2014/main" id="{84284B3D-B03F-4A79-BC2B-83ED9250C9FA}"/>
              </a:ext>
            </a:extLst>
          </p:cNvPr>
          <p:cNvSpPr>
            <a:spLocks xmlns:a="http://schemas.openxmlformats.org/drawingml/2006/main" noGrp="1"/>
          </p:cNvSpPr>
          <p:nvPr/>
        </p:nvSpPr>
        <p:spPr>
          <a:xfrm xmlns:a="http://schemas.openxmlformats.org/drawingml/2006/main">
            <a:off x="609600" y="5810250"/>
            <a:ext cx="10953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2F6B49"/>
                </a:solidFill>
                <a:latin typeface="Liberation Sans"/>
                <a:ea typeface="Liberation Sans"/>
                <a:cs typeface="Liberation Sans"/>
              </a:defRPr>
            </a:defPPr>
          </a:lstStyle>
          <a:p xmlns:a="http://schemas.openxmlformats.org/drawingml/2006/main">
            <a:pPr>
              <a:defRPr sz="1725" b="0">
                <a:solidFill>
                  <a:srgbClr val="2F6B49"/>
                </a:solidFill>
                <a:latin typeface="Liberation Sans"/>
                <a:ea typeface="Liberation Sans"/>
                <a:cs typeface="Liberation Sans"/>
              </a:defRPr>
            </a:pPr>
            <a:r>
              <a:rPr sz="1725" b="0">
                <a:solidFill>
                  <a:srgbClr val="2F6B49"/>
                </a:solidFill>
                <a:latin typeface="Liberation Sans"/>
                <a:ea typeface="Liberation Sans"/>
                <a:cs typeface="Liberation Sans"/>
              </a:rPr>
              <a:t>Ask for a change log. Preserve stronger rules and your existing backlog.</a:t>
            </a:r>
          </a:p>
        </p:txBody>
      </p:sp>
      <p:sp>
        <p:nvSpPr>
          <p:cNvPr id="10" name="">
            <a:extLst xmlns:a="http://schemas.openxmlformats.org/drawingml/2006/main">
              <a:ext uri="{FF2B5EF4-FFF2-40B4-BE49-F238E27FC236}">
                <a16:creationId xmlns:a16="http://schemas.microsoft.com/office/drawing/2014/main" id="{C408D4A7-08B3-4D66-B09B-17A64A2AAA35}"/>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1" name="">
            <a:extLst xmlns:a="http://schemas.openxmlformats.org/drawingml/2006/main">
              <a:ext uri="{FF2B5EF4-FFF2-40B4-BE49-F238E27FC236}">
                <a16:creationId xmlns:a16="http://schemas.microsoft.com/office/drawing/2014/main" id="{7B512EFC-6DA2-446B-84E6-44C598CCEDA8}"/>
              </a:ext>
            </a:extLst>
          </p:cNvPr>
          <p:cNvPicPr>
            <a:picLocks xmlns:a="http://schemas.openxmlformats.org/drawingml/2006/main" noChangeAspect="1"/>
          </p:cNvPicPr>
          <p:nvPr/>
        </p:nvPicPr>
        <p:blipFill>
          <a:blip xmlns:r="http://schemas.openxmlformats.org/officeDocument/2006/relationships" xmlns:a="http://schemas.openxmlformats.org/drawingml/2006/main" r:embed="R7d014b4bdd6d46dc"/>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12" name="text-10">
            <a:extLst xmlns:a="http://schemas.openxmlformats.org/drawingml/2006/main">
              <a:ext uri="{FF2B5EF4-FFF2-40B4-BE49-F238E27FC236}">
                <a16:creationId xmlns:a16="http://schemas.microsoft.com/office/drawing/2014/main" id="{69D4DC79-4179-4038-AEDF-680656064F9D}"/>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13" name="text-11">
            <a:extLst xmlns:a="http://schemas.openxmlformats.org/drawingml/2006/main">
              <a:ext uri="{FF2B5EF4-FFF2-40B4-BE49-F238E27FC236}">
                <a16:creationId xmlns:a16="http://schemas.microsoft.com/office/drawing/2014/main" id="{28026232-E257-4F72-AC37-0207F604A75E}"/>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15</a:t>
            </a:r>
          </a:p>
        </p:txBody>
      </p:sp>
    </p:spTree>
    <p:extLst>
      <p:ext uri="{BB962C8B-B14F-4D97-AF65-F5344CB8AC3E}">
        <p14:creationId xmlns:p14="http://schemas.microsoft.com/office/powerpoint/2010/main" val="1808023526"/>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CC3DEB11-BB03-4CFF-A388-7B8241BA3AA3}"/>
              </a:ext>
            </a:extLst>
          </p:cNvPr>
          <p:cNvPicPr>
            <a:picLocks xmlns:a="http://schemas.openxmlformats.org/drawingml/2006/main" noChangeAspect="1"/>
          </p:cNvPicPr>
          <p:nvPr/>
        </p:nvPicPr>
        <p:blipFill>
          <a:blip xmlns:r="http://schemas.openxmlformats.org/officeDocument/2006/relationships" xmlns:a="http://schemas.openxmlformats.org/drawingml/2006/main" r:embed="R2e2a1d7fabfa463a"/>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EFB0909-7324-4A0A-BCA1-1CCA02355B12}"/>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6F7AA284-38CB-46F0-86B5-60DB0FF9EB24}"/>
              </a:ext>
            </a:extLst>
          </p:cNvPr>
          <p:cNvPicPr>
            <a:picLocks xmlns:a="http://schemas.openxmlformats.org/drawingml/2006/main" noChangeAspect="1"/>
          </p:cNvPicPr>
          <p:nvPr/>
        </p:nvPicPr>
        <p:blipFill>
          <a:blip xmlns:r="http://schemas.openxmlformats.org/officeDocument/2006/relationships" xmlns:a="http://schemas.openxmlformats.org/drawingml/2006/main" r:embed="Ra4eb24ec5b364357"/>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5DB95A70-0244-42B0-9A73-40E7B23F321D}"/>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422ACF45-6C71-4643-B9AA-C6F5FE69A643}"/>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16</a:t>
            </a:r>
          </a:p>
        </p:txBody>
      </p:sp>
    </p:spTree>
    <p:extLst>
      <p:ext uri="{BB962C8B-B14F-4D97-AF65-F5344CB8AC3E}">
        <p14:creationId xmlns:p14="http://schemas.microsoft.com/office/powerpoint/2010/main" val="525186873"/>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text-0">
            <a:extLst xmlns:a="http://schemas.openxmlformats.org/drawingml/2006/main">
              <a:ext uri="{FF2B5EF4-FFF2-40B4-BE49-F238E27FC236}">
                <a16:creationId xmlns:a16="http://schemas.microsoft.com/office/drawing/2014/main" id="{82A5F70B-3A58-44EC-9F48-851B86BE228C}"/>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FOLLOW-UP FROM LAST SESSION / CHIEF OF STAFF SKILLS</a:t>
            </a:r>
          </a:p>
        </p:txBody>
      </p:sp>
      <p:sp>
        <p:nvSpPr>
          <p:cNvPr id="2" name="text-1">
            <a:extLst xmlns:a="http://schemas.openxmlformats.org/drawingml/2006/main">
              <a:ext uri="{FF2B5EF4-FFF2-40B4-BE49-F238E27FC236}">
                <a16:creationId xmlns:a16="http://schemas.microsoft.com/office/drawing/2014/main" id="{676C0EE7-D2EE-435F-9B73-261944150C53}"/>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Choose skills for work you need help with</a:t>
            </a:r>
          </a:p>
        </p:txBody>
      </p:sp>
      <p:sp>
        <p:nvSpPr>
          <p:cNvPr id="3" name="text-2">
            <a:extLst xmlns:a="http://schemas.openxmlformats.org/drawingml/2006/main">
              <a:ext uri="{FF2B5EF4-FFF2-40B4-BE49-F238E27FC236}">
                <a16:creationId xmlns:a16="http://schemas.microsoft.com/office/drawing/2014/main" id="{77BC38FA-1CB9-4433-8D4C-A765A6E315B6}"/>
              </a:ext>
            </a:extLst>
          </p:cNvPr>
          <p:cNvSpPr>
            <a:spLocks xmlns:a="http://schemas.openxmlformats.org/drawingml/2006/main" noGrp="1"/>
          </p:cNvSpPr>
          <p:nvPr/>
        </p:nvSpPr>
        <p:spPr>
          <a:xfrm xmlns:a="http://schemas.openxmlformats.org/drawingml/2006/main">
            <a:off x="609600" y="1771650"/>
            <a:ext cx="10953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0">
                <a:solidFill>
                  <a:srgbClr val="101D3A"/>
                </a:solidFill>
                <a:latin typeface="Liberation Sans"/>
                <a:ea typeface="Liberation Sans"/>
                <a:cs typeface="Liberation Sans"/>
              </a:defRPr>
            </a:defPPr>
          </a:lstStyle>
          <a:p xmlns:a="http://schemas.openxmlformats.org/drawingml/2006/main">
            <a:pPr>
              <a:defRPr sz="1875" b="0">
                <a:solidFill>
                  <a:srgbClr val="101D3A"/>
                </a:solidFill>
                <a:latin typeface="Liberation Sans"/>
                <a:ea typeface="Liberation Sans"/>
                <a:cs typeface="Liberation Sans"/>
              </a:defRPr>
            </a:pPr>
            <a:r>
              <a:rPr sz="1875" b="0">
                <a:solidFill>
                  <a:srgbClr val="101D3A"/>
                </a:solidFill>
                <a:latin typeface="Liberation Sans"/>
                <a:ea typeface="Liberation Sans"/>
                <a:cs typeface="Liberation Sans"/>
              </a:rPr>
              <a:t>A skill is reusable guidance for a recurring task.</a:t>
            </a:r>
          </a:p>
        </p:txBody>
      </p:sp>
      <p:sp>
        <p:nvSpPr>
          <p:cNvPr id="4" name="">
            <a:extLst xmlns:a="http://schemas.openxmlformats.org/drawingml/2006/main">
              <a:ext uri="{FF2B5EF4-FFF2-40B4-BE49-F238E27FC236}">
                <a16:creationId xmlns:a16="http://schemas.microsoft.com/office/drawing/2014/main" id="{80ED682E-B307-49CE-A2B6-54D0A48E6FB6}"/>
              </a:ext>
            </a:extLst>
          </p:cNvPr>
          <p:cNvSpPr>
            <a:spLocks xmlns:a="http://schemas.openxmlformats.org/drawingml/2006/main" noGrp="1"/>
          </p:cNvSpPr>
          <p:nvPr/>
        </p:nvSpPr>
        <p:spPr>
          <a:xfrm xmlns:a="http://schemas.openxmlformats.org/drawingml/2006/main">
            <a:off x="609600" y="2400300"/>
            <a:ext cx="10972800" cy="45720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5D50CBB-348F-466D-BF12-05C4887F1AEC}"/>
              </a:ext>
            </a:extLst>
          </p:cNvPr>
          <p:cNvSpPr>
            <a:spLocks xmlns:a="http://schemas.openxmlformats.org/drawingml/2006/main" noGrp="1"/>
          </p:cNvSpPr>
          <p:nvPr/>
        </p:nvSpPr>
        <p:spPr>
          <a:xfrm xmlns:a="http://schemas.openxmlformats.org/drawingml/2006/main">
            <a:off x="742950" y="2505075"/>
            <a:ext cx="333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Daily priorities</a:t>
            </a:r>
          </a:p>
        </p:txBody>
      </p:sp>
      <p:sp>
        <p:nvSpPr>
          <p:cNvPr id="6" name="text-5">
            <a:extLst xmlns:a="http://schemas.openxmlformats.org/drawingml/2006/main">
              <a:ext uri="{FF2B5EF4-FFF2-40B4-BE49-F238E27FC236}">
                <a16:creationId xmlns:a16="http://schemas.microsoft.com/office/drawing/2014/main" id="{388F90D7-758B-4DA6-99B9-1DE2F28637FE}"/>
              </a:ext>
            </a:extLst>
          </p:cNvPr>
          <p:cNvSpPr>
            <a:spLocks xmlns:a="http://schemas.openxmlformats.org/drawingml/2006/main" noGrp="1"/>
          </p:cNvSpPr>
          <p:nvPr/>
        </p:nvSpPr>
        <p:spPr>
          <a:xfrm xmlns:a="http://schemas.openxmlformats.org/drawingml/2006/main">
            <a:off x="4286250" y="2505075"/>
            <a:ext cx="714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New-work triage, daily brief and weekly review</a:t>
            </a:r>
          </a:p>
        </p:txBody>
      </p:sp>
      <p:sp>
        <p:nvSpPr>
          <p:cNvPr id="7" name="">
            <a:extLst xmlns:a="http://schemas.openxmlformats.org/drawingml/2006/main">
              <a:ext uri="{FF2B5EF4-FFF2-40B4-BE49-F238E27FC236}">
                <a16:creationId xmlns:a16="http://schemas.microsoft.com/office/drawing/2014/main" id="{E237DBB5-0B1F-45A5-AFB9-683042718C75}"/>
              </a:ext>
            </a:extLst>
          </p:cNvPr>
          <p:cNvSpPr>
            <a:spLocks xmlns:a="http://schemas.openxmlformats.org/drawingml/2006/main" noGrp="1"/>
          </p:cNvSpPr>
          <p:nvPr/>
        </p:nvSpPr>
        <p:spPr>
          <a:xfrm xmlns:a="http://schemas.openxmlformats.org/drawingml/2006/main">
            <a:off x="609600" y="2895600"/>
            <a:ext cx="10972800" cy="4572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7B1A544B-7EEA-4EE2-9597-1286DB2DF680}"/>
              </a:ext>
            </a:extLst>
          </p:cNvPr>
          <p:cNvSpPr>
            <a:spLocks xmlns:a="http://schemas.openxmlformats.org/drawingml/2006/main" noGrp="1"/>
          </p:cNvSpPr>
          <p:nvPr/>
        </p:nvSpPr>
        <p:spPr>
          <a:xfrm xmlns:a="http://schemas.openxmlformats.org/drawingml/2006/main">
            <a:off x="742950" y="3000375"/>
            <a:ext cx="333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Reliable commitments</a:t>
            </a:r>
          </a:p>
        </p:txBody>
      </p:sp>
      <p:sp>
        <p:nvSpPr>
          <p:cNvPr id="9" name="text-8">
            <a:extLst xmlns:a="http://schemas.openxmlformats.org/drawingml/2006/main">
              <a:ext uri="{FF2B5EF4-FFF2-40B4-BE49-F238E27FC236}">
                <a16:creationId xmlns:a16="http://schemas.microsoft.com/office/drawing/2014/main" id="{E9B021C9-741A-4486-ACB7-AA5BBC4347F0}"/>
              </a:ext>
            </a:extLst>
          </p:cNvPr>
          <p:cNvSpPr>
            <a:spLocks xmlns:a="http://schemas.openxmlformats.org/drawingml/2006/main" noGrp="1"/>
          </p:cNvSpPr>
          <p:nvPr/>
        </p:nvSpPr>
        <p:spPr>
          <a:xfrm xmlns:a="http://schemas.openxmlformats.org/drawingml/2006/main">
            <a:off x="4286250" y="3000375"/>
            <a:ext cx="714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Task ledger, deadline risks and customer projects</a:t>
            </a:r>
          </a:p>
        </p:txBody>
      </p:sp>
      <p:sp>
        <p:nvSpPr>
          <p:cNvPr id="10" name="">
            <a:extLst xmlns:a="http://schemas.openxmlformats.org/drawingml/2006/main">
              <a:ext uri="{FF2B5EF4-FFF2-40B4-BE49-F238E27FC236}">
                <a16:creationId xmlns:a16="http://schemas.microsoft.com/office/drawing/2014/main" id="{3A891983-09DB-4E8C-AA65-E306016EC4BA}"/>
              </a:ext>
            </a:extLst>
          </p:cNvPr>
          <p:cNvSpPr>
            <a:spLocks xmlns:a="http://schemas.openxmlformats.org/drawingml/2006/main" noGrp="1"/>
          </p:cNvSpPr>
          <p:nvPr/>
        </p:nvSpPr>
        <p:spPr>
          <a:xfrm xmlns:a="http://schemas.openxmlformats.org/drawingml/2006/main">
            <a:off x="609600" y="3390900"/>
            <a:ext cx="10972800" cy="45720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11" name="text-10">
            <a:extLst xmlns:a="http://schemas.openxmlformats.org/drawingml/2006/main">
              <a:ext uri="{FF2B5EF4-FFF2-40B4-BE49-F238E27FC236}">
                <a16:creationId xmlns:a16="http://schemas.microsoft.com/office/drawing/2014/main" id="{6219756A-86DB-4CD1-900C-D59DED0BF331}"/>
              </a:ext>
            </a:extLst>
          </p:cNvPr>
          <p:cNvSpPr>
            <a:spLocks xmlns:a="http://schemas.openxmlformats.org/drawingml/2006/main" noGrp="1"/>
          </p:cNvSpPr>
          <p:nvPr/>
        </p:nvSpPr>
        <p:spPr>
          <a:xfrm xmlns:a="http://schemas.openxmlformats.org/drawingml/2006/main">
            <a:off x="742950" y="3495675"/>
            <a:ext cx="333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Email and meetings</a:t>
            </a:r>
          </a:p>
        </p:txBody>
      </p:sp>
      <p:sp>
        <p:nvSpPr>
          <p:cNvPr id="12" name="text-11">
            <a:extLst xmlns:a="http://schemas.openxmlformats.org/drawingml/2006/main">
              <a:ext uri="{FF2B5EF4-FFF2-40B4-BE49-F238E27FC236}">
                <a16:creationId xmlns:a16="http://schemas.microsoft.com/office/drawing/2014/main" id="{FD878CAF-0020-41BC-AB4C-CC348AC810E3}"/>
              </a:ext>
            </a:extLst>
          </p:cNvPr>
          <p:cNvSpPr>
            <a:spLocks xmlns:a="http://schemas.openxmlformats.org/drawingml/2006/main" noGrp="1"/>
          </p:cNvSpPr>
          <p:nvPr/>
        </p:nvSpPr>
        <p:spPr>
          <a:xfrm xmlns:a="http://schemas.openxmlformats.org/drawingml/2006/main">
            <a:off x="4286250" y="3495675"/>
            <a:ext cx="714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Inbox review, meeting preparation and follow-up</a:t>
            </a:r>
          </a:p>
        </p:txBody>
      </p:sp>
      <p:sp>
        <p:nvSpPr>
          <p:cNvPr id="13" name="">
            <a:extLst xmlns:a="http://schemas.openxmlformats.org/drawingml/2006/main">
              <a:ext uri="{FF2B5EF4-FFF2-40B4-BE49-F238E27FC236}">
                <a16:creationId xmlns:a16="http://schemas.microsoft.com/office/drawing/2014/main" id="{4A64E30C-6588-4A09-9F89-508A2705EFFC}"/>
              </a:ext>
            </a:extLst>
          </p:cNvPr>
          <p:cNvSpPr>
            <a:spLocks xmlns:a="http://schemas.openxmlformats.org/drawingml/2006/main" noGrp="1"/>
          </p:cNvSpPr>
          <p:nvPr/>
        </p:nvSpPr>
        <p:spPr>
          <a:xfrm xmlns:a="http://schemas.openxmlformats.org/drawingml/2006/main">
            <a:off x="609600" y="3886200"/>
            <a:ext cx="10972800" cy="4572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4" name="text-13">
            <a:extLst xmlns:a="http://schemas.openxmlformats.org/drawingml/2006/main">
              <a:ext uri="{FF2B5EF4-FFF2-40B4-BE49-F238E27FC236}">
                <a16:creationId xmlns:a16="http://schemas.microsoft.com/office/drawing/2014/main" id="{57ADF9DB-3DB4-4760-9826-3EBB45B98340}"/>
              </a:ext>
            </a:extLst>
          </p:cNvPr>
          <p:cNvSpPr>
            <a:spLocks xmlns:a="http://schemas.openxmlformats.org/drawingml/2006/main" noGrp="1"/>
          </p:cNvSpPr>
          <p:nvPr/>
        </p:nvSpPr>
        <p:spPr>
          <a:xfrm xmlns:a="http://schemas.openxmlformats.org/drawingml/2006/main">
            <a:off x="742950" y="3990975"/>
            <a:ext cx="333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Operating foundations</a:t>
            </a:r>
          </a:p>
        </p:txBody>
      </p:sp>
      <p:sp>
        <p:nvSpPr>
          <p:cNvPr id="15" name="text-14">
            <a:extLst xmlns:a="http://schemas.openxmlformats.org/drawingml/2006/main">
              <a:ext uri="{FF2B5EF4-FFF2-40B4-BE49-F238E27FC236}">
                <a16:creationId xmlns:a16="http://schemas.microsoft.com/office/drawing/2014/main" id="{3C8BB9C4-E71F-4394-9BBD-C2BBF0EBCF39}"/>
              </a:ext>
            </a:extLst>
          </p:cNvPr>
          <p:cNvSpPr>
            <a:spLocks xmlns:a="http://schemas.openxmlformats.org/drawingml/2006/main" noGrp="1"/>
          </p:cNvSpPr>
          <p:nvPr/>
        </p:nvSpPr>
        <p:spPr>
          <a:xfrm xmlns:a="http://schemas.openxmlformats.org/drawingml/2006/main">
            <a:off x="4286250" y="3990975"/>
            <a:ext cx="714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Scope, permissions and operating handoffs</a:t>
            </a:r>
          </a:p>
        </p:txBody>
      </p:sp>
      <p:sp>
        <p:nvSpPr>
          <p:cNvPr id="16" name="">
            <a:extLst xmlns:a="http://schemas.openxmlformats.org/drawingml/2006/main">
              <a:ext uri="{FF2B5EF4-FFF2-40B4-BE49-F238E27FC236}">
                <a16:creationId xmlns:a16="http://schemas.microsoft.com/office/drawing/2014/main" id="{1A73B648-8BF5-45A9-BAFA-66DD9C89572F}"/>
              </a:ext>
            </a:extLst>
          </p:cNvPr>
          <p:cNvSpPr>
            <a:spLocks xmlns:a="http://schemas.openxmlformats.org/drawingml/2006/main" noGrp="1"/>
          </p:cNvSpPr>
          <p:nvPr/>
        </p:nvSpPr>
        <p:spPr>
          <a:xfrm xmlns:a="http://schemas.openxmlformats.org/drawingml/2006/main">
            <a:off x="609600" y="4381500"/>
            <a:ext cx="10972800" cy="45720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17" name="text-16">
            <a:extLst xmlns:a="http://schemas.openxmlformats.org/drawingml/2006/main">
              <a:ext uri="{FF2B5EF4-FFF2-40B4-BE49-F238E27FC236}">
                <a16:creationId xmlns:a16="http://schemas.microsoft.com/office/drawing/2014/main" id="{F673C0AE-E9D6-4E20-8292-D8DCE03419D0}"/>
              </a:ext>
            </a:extLst>
          </p:cNvPr>
          <p:cNvSpPr>
            <a:spLocks xmlns:a="http://schemas.openxmlformats.org/drawingml/2006/main" noGrp="1"/>
          </p:cNvSpPr>
          <p:nvPr/>
        </p:nvSpPr>
        <p:spPr>
          <a:xfrm xmlns:a="http://schemas.openxmlformats.org/drawingml/2006/main">
            <a:off x="742950" y="4486275"/>
            <a:ext cx="333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Decisions and alerts</a:t>
            </a:r>
          </a:p>
        </p:txBody>
      </p:sp>
      <p:sp>
        <p:nvSpPr>
          <p:cNvPr id="18" name="text-17">
            <a:extLst xmlns:a="http://schemas.openxmlformats.org/drawingml/2006/main">
              <a:ext uri="{FF2B5EF4-FFF2-40B4-BE49-F238E27FC236}">
                <a16:creationId xmlns:a16="http://schemas.microsoft.com/office/drawing/2014/main" id="{E6F2A694-7076-4460-9EBB-D636DD44634C}"/>
              </a:ext>
            </a:extLst>
          </p:cNvPr>
          <p:cNvSpPr>
            <a:spLocks xmlns:a="http://schemas.openxmlformats.org/drawingml/2006/main" noGrp="1"/>
          </p:cNvSpPr>
          <p:nvPr/>
        </p:nvSpPr>
        <p:spPr>
          <a:xfrm xmlns:a="http://schemas.openxmlformats.org/drawingml/2006/main">
            <a:off x="4286250" y="4486275"/>
            <a:ext cx="714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Evidence-based briefs and notification audits</a:t>
            </a:r>
          </a:p>
        </p:txBody>
      </p:sp>
      <p:sp>
        <p:nvSpPr>
          <p:cNvPr id="19" name="">
            <a:extLst xmlns:a="http://schemas.openxmlformats.org/drawingml/2006/main">
              <a:ext uri="{FF2B5EF4-FFF2-40B4-BE49-F238E27FC236}">
                <a16:creationId xmlns:a16="http://schemas.microsoft.com/office/drawing/2014/main" id="{50B24891-4189-4068-968F-6EF35064D1A4}"/>
              </a:ext>
            </a:extLst>
          </p:cNvPr>
          <p:cNvSpPr>
            <a:spLocks xmlns:a="http://schemas.openxmlformats.org/drawingml/2006/main" noGrp="1"/>
          </p:cNvSpPr>
          <p:nvPr/>
        </p:nvSpPr>
        <p:spPr>
          <a:xfrm xmlns:a="http://schemas.openxmlformats.org/drawingml/2006/main">
            <a:off x="609600" y="4876800"/>
            <a:ext cx="10972800" cy="4572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0" name="text-19">
            <a:extLst xmlns:a="http://schemas.openxmlformats.org/drawingml/2006/main">
              <a:ext uri="{FF2B5EF4-FFF2-40B4-BE49-F238E27FC236}">
                <a16:creationId xmlns:a16="http://schemas.microsoft.com/office/drawing/2014/main" id="{7C60EA1C-A1C8-4DDF-BD78-AA897FD90391}"/>
              </a:ext>
            </a:extLst>
          </p:cNvPr>
          <p:cNvSpPr>
            <a:spLocks xmlns:a="http://schemas.openxmlformats.org/drawingml/2006/main" noGrp="1"/>
          </p:cNvSpPr>
          <p:nvPr/>
        </p:nvSpPr>
        <p:spPr>
          <a:xfrm xmlns:a="http://schemas.openxmlformats.org/drawingml/2006/main">
            <a:off x="742950" y="4981575"/>
            <a:ext cx="333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1">
                <a:solidFill>
                  <a:srgbClr val="101D3A"/>
                </a:solidFill>
                <a:latin typeface="Liberation Sans"/>
                <a:ea typeface="Liberation Sans"/>
                <a:cs typeface="Liberation Sans"/>
              </a:defRPr>
            </a:defPPr>
          </a:lstStyle>
          <a:p xmlns:a="http://schemas.openxmlformats.org/drawingml/2006/main">
            <a:pPr>
              <a:defRPr sz="1650" b="1">
                <a:solidFill>
                  <a:srgbClr val="101D3A"/>
                </a:solidFill>
                <a:latin typeface="Liberation Sans"/>
                <a:ea typeface="Liberation Sans"/>
                <a:cs typeface="Liberation Sans"/>
              </a:defRPr>
            </a:pPr>
            <a:r>
              <a:rPr sz="1650" b="1">
                <a:solidFill>
                  <a:srgbClr val="101D3A"/>
                </a:solidFill>
                <a:latin typeface="Liberation Sans"/>
                <a:ea typeface="Liberation Sans"/>
                <a:cs typeface="Liberation Sans"/>
              </a:rPr>
              <a:t>Optional work and life</a:t>
            </a:r>
          </a:p>
        </p:txBody>
      </p:sp>
      <p:sp>
        <p:nvSpPr>
          <p:cNvPr id="21" name="text-20">
            <a:extLst xmlns:a="http://schemas.openxmlformats.org/drawingml/2006/main">
              <a:ext uri="{FF2B5EF4-FFF2-40B4-BE49-F238E27FC236}">
                <a16:creationId xmlns:a16="http://schemas.microsoft.com/office/drawing/2014/main" id="{D43F47A1-40E6-4DE1-A707-2248087393C7}"/>
              </a:ext>
            </a:extLst>
          </p:cNvPr>
          <p:cNvSpPr>
            <a:spLocks xmlns:a="http://schemas.openxmlformats.org/drawingml/2006/main" noGrp="1"/>
          </p:cNvSpPr>
          <p:nvPr/>
        </p:nvSpPr>
        <p:spPr>
          <a:xfrm xmlns:a="http://schemas.openxmlformats.org/drawingml/2006/main">
            <a:off x="4286250" y="4981575"/>
            <a:ext cx="714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Personal coordination and specialist workflows</a:t>
            </a:r>
          </a:p>
        </p:txBody>
      </p:sp>
      <p:sp>
        <p:nvSpPr>
          <p:cNvPr id="22" name="text-21">
            <a:extLst xmlns:a="http://schemas.openxmlformats.org/drawingml/2006/main">
              <a:ext uri="{FF2B5EF4-FFF2-40B4-BE49-F238E27FC236}">
                <a16:creationId xmlns:a16="http://schemas.microsoft.com/office/drawing/2014/main" id="{94518FD8-D9AF-412E-9368-82CB45B30A10}"/>
              </a:ext>
            </a:extLst>
          </p:cNvPr>
          <p:cNvSpPr>
            <a:spLocks xmlns:a="http://schemas.openxmlformats.org/drawingml/2006/main" noGrp="1"/>
          </p:cNvSpPr>
          <p:nvPr/>
        </p:nvSpPr>
        <p:spPr>
          <a:xfrm xmlns:a="http://schemas.openxmlformats.org/drawingml/2006/main">
            <a:off x="609600" y="5610225"/>
            <a:ext cx="10953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2F6B49"/>
                </a:solidFill>
                <a:latin typeface="Liberation Sans"/>
                <a:ea typeface="Liberation Sans"/>
                <a:cs typeface="Liberation Sans"/>
              </a:defRPr>
            </a:defPPr>
          </a:lstStyle>
          <a:p xmlns:a="http://schemas.openxmlformats.org/drawingml/2006/main">
            <a:pPr>
              <a:defRPr sz="1650" b="0">
                <a:solidFill>
                  <a:srgbClr val="2F6B49"/>
                </a:solidFill>
                <a:latin typeface="Liberation Sans"/>
                <a:ea typeface="Liberation Sans"/>
                <a:cs typeface="Liberation Sans"/>
              </a:defRPr>
            </a:pPr>
            <a:r>
              <a:rPr sz="1650" b="0">
                <a:solidFill>
                  <a:srgbClr val="2F6B49"/>
                </a:solidFill>
                <a:latin typeface="Liberation Sans"/>
                <a:ea typeface="Liberation Sans"/>
                <a:cs typeface="Liberation Sans"/>
              </a:rPr>
              <a:t>18 skills: 14 core + 4 optional. Choose only what fits your work.</a:t>
            </a:r>
          </a:p>
        </p:txBody>
      </p:sp>
      <p:sp>
        <p:nvSpPr>
          <p:cNvPr id="23" name="">
            <a:extLst xmlns:a="http://schemas.openxmlformats.org/drawingml/2006/main">
              <a:ext uri="{FF2B5EF4-FFF2-40B4-BE49-F238E27FC236}">
                <a16:creationId xmlns:a16="http://schemas.microsoft.com/office/drawing/2014/main" id="{90C33657-DDF3-41EF-A447-4BC46BBDA324}"/>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4" name="">
            <a:extLst xmlns:a="http://schemas.openxmlformats.org/drawingml/2006/main">
              <a:ext uri="{FF2B5EF4-FFF2-40B4-BE49-F238E27FC236}">
                <a16:creationId xmlns:a16="http://schemas.microsoft.com/office/drawing/2014/main" id="{5823F49C-84F1-4857-BC36-3C92DB92FCAE}"/>
              </a:ext>
            </a:extLst>
          </p:cNvPr>
          <p:cNvPicPr>
            <a:picLocks xmlns:a="http://schemas.openxmlformats.org/drawingml/2006/main" noChangeAspect="1"/>
          </p:cNvPicPr>
          <p:nvPr/>
        </p:nvPicPr>
        <p:blipFill>
          <a:blip xmlns:r="http://schemas.openxmlformats.org/officeDocument/2006/relationships" xmlns:a="http://schemas.openxmlformats.org/drawingml/2006/main" r:embed="R1a2bcbbe9d294996"/>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25" name="text-23">
            <a:extLst xmlns:a="http://schemas.openxmlformats.org/drawingml/2006/main">
              <a:ext uri="{FF2B5EF4-FFF2-40B4-BE49-F238E27FC236}">
                <a16:creationId xmlns:a16="http://schemas.microsoft.com/office/drawing/2014/main" id="{7D37F117-B6FA-4922-98C7-7DC066C07AB9}"/>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26" name="text-24">
            <a:extLst xmlns:a="http://schemas.openxmlformats.org/drawingml/2006/main">
              <a:ext uri="{FF2B5EF4-FFF2-40B4-BE49-F238E27FC236}">
                <a16:creationId xmlns:a16="http://schemas.microsoft.com/office/drawing/2014/main" id="{E74AD266-7B87-452D-A12E-5EAEFE26D202}"/>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17</a:t>
            </a:r>
          </a:p>
        </p:txBody>
      </p:sp>
    </p:spTree>
    <p:extLst>
      <p:ext uri="{BB962C8B-B14F-4D97-AF65-F5344CB8AC3E}">
        <p14:creationId xmlns:p14="http://schemas.microsoft.com/office/powerpoint/2010/main" val="1845845045"/>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B0FA9914-3F47-4915-A6B1-7F6C1ACACF59}"/>
              </a:ext>
            </a:extLst>
          </p:cNvPr>
          <p:cNvPicPr>
            <a:picLocks xmlns:a="http://schemas.openxmlformats.org/drawingml/2006/main" noChangeAspect="1"/>
          </p:cNvPicPr>
          <p:nvPr/>
        </p:nvPicPr>
        <p:blipFill>
          <a:blip xmlns:r="http://schemas.openxmlformats.org/officeDocument/2006/relationships" xmlns:a="http://schemas.openxmlformats.org/drawingml/2006/main" r:embed="R1459a5efe44742b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684994A4-2E8A-4CDF-8D6A-C7C6A9AF200B}"/>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952BAE51-FEBF-48CC-BFD5-E2CD7E7F25A8}"/>
              </a:ext>
            </a:extLst>
          </p:cNvPr>
          <p:cNvPicPr>
            <a:picLocks xmlns:a="http://schemas.openxmlformats.org/drawingml/2006/main" noChangeAspect="1"/>
          </p:cNvPicPr>
          <p:nvPr/>
        </p:nvPicPr>
        <p:blipFill>
          <a:blip xmlns:r="http://schemas.openxmlformats.org/officeDocument/2006/relationships" xmlns:a="http://schemas.openxmlformats.org/drawingml/2006/main" r:embed="Rb44b480a5125477a"/>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40038357-A2A8-47BE-ACCE-872405F9DF5E}"/>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43F140AC-0689-4B04-9492-A33258C5644C}"/>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18</a:t>
            </a:r>
          </a:p>
        </p:txBody>
      </p:sp>
    </p:spTree>
    <p:extLst>
      <p:ext uri="{BB962C8B-B14F-4D97-AF65-F5344CB8AC3E}">
        <p14:creationId xmlns:p14="http://schemas.microsoft.com/office/powerpoint/2010/main" val="1193994092"/>
      </p:ext>
    </p:extLst>
  </p:cSld>
</p:sld>
</file>

<file path=ppt/slides/slide19.xml><?xml version="1.0" encoding="utf-8"?>
<p:sld xmlns:p="http://schemas.openxmlformats.org/presentationml/2006/main">
  <p:cSld>
    <p:bg>
      <p:bgPr>
        <a:solidFill xmlns:a="http://schemas.openxmlformats.org/drawingml/2006/main">
          <a:srgbClr val="2F6B49"/>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4BF1B308-CA80-4E67-9C90-FDCF28286D99}"/>
              </a:ext>
            </a:extLst>
          </p:cNvPr>
          <p:cNvSpPr>
            <a:spLocks xmlns:a="http://schemas.openxmlformats.org/drawingml/2006/main" noGrp="1"/>
          </p:cNvSpPr>
          <p:nvPr/>
        </p:nvSpPr>
        <p:spPr>
          <a:xfrm xmlns:a="http://schemas.openxmlformats.org/drawingml/2006/main">
            <a:off x="609600" y="40005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1">
                <a:solidFill>
                  <a:srgbClr val="FFFFFF"/>
                </a:solidFill>
                <a:latin typeface="Liberation Sans"/>
                <a:ea typeface="Liberation Sans"/>
                <a:cs typeface="Liberation Sans"/>
              </a:defRPr>
            </a:defPPr>
          </a:lstStyle>
          <a:p xmlns:a="http://schemas.openxmlformats.org/drawingml/2006/main">
            <a:pPr>
              <a:defRPr sz="1275" b="1">
                <a:solidFill>
                  <a:srgbClr val="FFFFFF"/>
                </a:solidFill>
                <a:latin typeface="Liberation Sans"/>
                <a:ea typeface="Liberation Sans"/>
                <a:cs typeface="Liberation Sans"/>
              </a:defRPr>
            </a:pPr>
            <a:r>
              <a:rPr sz="1275" b="1">
                <a:solidFill>
                  <a:srgbClr val="FFFFFF"/>
                </a:solidFill>
                <a:latin typeface="Liberation Sans"/>
                <a:ea typeface="Liberation Sans"/>
                <a:cs typeface="Liberation Sans"/>
              </a:rPr>
              <a:t>TRY THIS / WORKING CALCULATORS</a:t>
            </a:r>
          </a:p>
        </p:txBody>
      </p:sp>
      <p:sp>
        <p:nvSpPr>
          <p:cNvPr id="2" name="text-1">
            <a:extLst xmlns:a="http://schemas.openxmlformats.org/drawingml/2006/main">
              <a:ext uri="{FF2B5EF4-FFF2-40B4-BE49-F238E27FC236}">
                <a16:creationId xmlns:a16="http://schemas.microsoft.com/office/drawing/2014/main" id="{578D03B4-E0B1-4144-9C18-06B443933BCD}"/>
              </a:ext>
            </a:extLst>
          </p:cNvPr>
          <p:cNvSpPr>
            <a:spLocks xmlns:a="http://schemas.openxmlformats.org/drawingml/2006/main" noGrp="1"/>
          </p:cNvSpPr>
          <p:nvPr/>
        </p:nvSpPr>
        <p:spPr>
          <a:xfrm xmlns:a="http://schemas.openxmlformats.org/drawingml/2006/main">
            <a:off x="609600" y="1428750"/>
            <a:ext cx="8334375" cy="2524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5100" b="1">
                <a:solidFill>
                  <a:srgbClr val="FFFFFF"/>
                </a:solidFill>
                <a:latin typeface="Liberation Sans"/>
                <a:ea typeface="Liberation Sans"/>
                <a:cs typeface="Liberation Sans"/>
              </a:defRPr>
            </a:defPPr>
          </a:lstStyle>
          <a:p xmlns:a="http://schemas.openxmlformats.org/drawingml/2006/main">
            <a:pPr>
              <a:defRPr sz="5100" b="1">
                <a:solidFill>
                  <a:srgbClr val="FFFFFF"/>
                </a:solidFill>
                <a:latin typeface="Liberation Sans"/>
                <a:ea typeface="Liberation Sans"/>
                <a:cs typeface="Liberation Sans"/>
              </a:defRPr>
            </a:pPr>
            <a:r>
              <a:rPr sz="5100" b="1">
                <a:solidFill>
                  <a:srgbClr val="FFFFFF"/>
                </a:solidFill>
                <a:latin typeface="Liberation Sans"/>
                <a:ea typeface="Liberation Sans"/>
                <a:cs typeface="Liberation Sans"/>
              </a:rPr>
              <a:t>Try this: build a</a:t>
            </a:r>
          </a:p>
          <a:p xmlns:a="http://schemas.openxmlformats.org/drawingml/2006/main">
            <a:pPr>
              <a:defRPr sz="5100" b="1">
                <a:solidFill>
                  <a:srgbClr val="FFFFFF"/>
                </a:solidFill>
                <a:latin typeface="Liberation Sans"/>
                <a:ea typeface="Liberation Sans"/>
                <a:cs typeface="Liberation Sans"/>
              </a:defRPr>
            </a:pPr>
            <a:r>
              <a:rPr sz="5100" b="1">
                <a:solidFill>
                  <a:srgbClr val="FFFFFF"/>
                </a:solidFill>
                <a:latin typeface="Liberation Sans"/>
                <a:ea typeface="Liberation Sans"/>
                <a:cs typeface="Liberation Sans"/>
              </a:rPr>
              <a:t>calculator inside</a:t>
            </a:r>
          </a:p>
          <a:p xmlns:a="http://schemas.openxmlformats.org/drawingml/2006/main">
            <a:pPr>
              <a:defRPr sz="5100" b="1">
                <a:solidFill>
                  <a:srgbClr val="FFFFFF"/>
                </a:solidFill>
                <a:latin typeface="Liberation Sans"/>
                <a:ea typeface="Liberation Sans"/>
                <a:cs typeface="Liberation Sans"/>
              </a:defRPr>
            </a:pPr>
            <a:r>
              <a:rPr sz="5100" b="1">
                <a:solidFill>
                  <a:srgbClr val="FFFFFF"/>
                </a:solidFill>
                <a:latin typeface="Liberation Sans"/>
                <a:ea typeface="Liberation Sans"/>
                <a:cs typeface="Liberation Sans"/>
              </a:rPr>
              <a:t>ChatGPT.</a:t>
            </a:r>
          </a:p>
        </p:txBody>
      </p:sp>
      <p:pic>
        <p:nvPicPr>
          <p:cNvPr id="3" name="">
            <a:extLst xmlns:a="http://schemas.openxmlformats.org/drawingml/2006/main">
              <a:ext uri="{FF2B5EF4-FFF2-40B4-BE49-F238E27FC236}">
                <a16:creationId xmlns:a16="http://schemas.microsoft.com/office/drawing/2014/main" id="{B32EF657-E8A8-42D6-8A42-210FD37BF777}"/>
              </a:ext>
            </a:extLst>
          </p:cNvPr>
          <p:cNvPicPr>
            <a:picLocks xmlns:a="http://schemas.openxmlformats.org/drawingml/2006/main" noChangeAspect="1"/>
          </p:cNvPicPr>
          <p:nvPr/>
        </p:nvPicPr>
        <p:blipFill>
          <a:blip xmlns:r="http://schemas.openxmlformats.org/officeDocument/2006/relationships" xmlns:a="http://schemas.openxmlformats.org/drawingml/2006/main" r:embed="R1f401107652c4343"/>
          <a:stretch xmlns:a="http://schemas.openxmlformats.org/drawingml/2006/main"/>
        </p:blipFill>
        <p:spPr>
          <a:xfrm xmlns:a="http://schemas.openxmlformats.org/drawingml/2006/main">
            <a:off x="8953500" y="2193768"/>
            <a:ext cx="2286000" cy="2994338"/>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223682A-24F2-4488-916B-DA73AFFBFD82}"/>
              </a:ext>
            </a:extLst>
          </p:cNvPr>
          <p:cNvSpPr>
            <a:spLocks xmlns:a="http://schemas.openxmlformats.org/drawingml/2006/main" noGrp="1"/>
          </p:cNvSpPr>
          <p:nvPr/>
        </p:nvSpPr>
        <p:spPr>
          <a:xfrm xmlns:a="http://schemas.openxmlformats.org/drawingml/2006/main">
            <a:off x="609600" y="4572000"/>
            <a:ext cx="8096250" cy="14287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5" name="text-3">
            <a:extLst xmlns:a="http://schemas.openxmlformats.org/drawingml/2006/main">
              <a:ext uri="{FF2B5EF4-FFF2-40B4-BE49-F238E27FC236}">
                <a16:creationId xmlns:a16="http://schemas.microsoft.com/office/drawing/2014/main" id="{45AFAB34-6B3A-44DB-99FE-0012F78C4325}"/>
              </a:ext>
            </a:extLst>
          </p:cNvPr>
          <p:cNvSpPr>
            <a:spLocks xmlns:a="http://schemas.openxmlformats.org/drawingml/2006/main" noGrp="1"/>
          </p:cNvSpPr>
          <p:nvPr/>
        </p:nvSpPr>
        <p:spPr>
          <a:xfrm xmlns:a="http://schemas.openxmlformats.org/drawingml/2006/main">
            <a:off x="838200" y="4810125"/>
            <a:ext cx="7620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0">
                <a:solidFill>
                  <a:srgbClr val="101D3A"/>
                </a:solidFill>
                <a:latin typeface="Liberation Sans"/>
                <a:ea typeface="Liberation Sans"/>
                <a:cs typeface="Liberation Sans"/>
              </a:defRPr>
            </a:defPPr>
          </a:lstStyle>
          <a:p xmlns:a="http://schemas.openxmlformats.org/drawingml/2006/main">
            <a:pPr>
              <a:defRPr sz="2325" b="0">
                <a:solidFill>
                  <a:srgbClr val="101D3A"/>
                </a:solidFill>
                <a:latin typeface="Liberation Sans"/>
                <a:ea typeface="Liberation Sans"/>
                <a:cs typeface="Liberation Sans"/>
              </a:defRPr>
            </a:pPr>
            <a:r>
              <a:rPr sz="2325" b="0">
                <a:solidFill>
                  <a:srgbClr val="101D3A"/>
                </a:solidFill>
                <a:latin typeface="Liberation Sans"/>
                <a:ea typeface="Liberation Sans"/>
                <a:cs typeface="Liberation Sans"/>
              </a:rPr>
              <a:t>ChatGPT can now build small working calculators with controls right inside a reply.</a:t>
            </a:r>
          </a:p>
        </p:txBody>
      </p:sp>
      <p:sp>
        <p:nvSpPr>
          <p:cNvPr id="6" name="">
            <a:extLst xmlns:a="http://schemas.openxmlformats.org/drawingml/2006/main">
              <a:ext uri="{FF2B5EF4-FFF2-40B4-BE49-F238E27FC236}">
                <a16:creationId xmlns:a16="http://schemas.microsoft.com/office/drawing/2014/main" id="{E4996040-426A-445F-A10C-4E1C54C2EEF4}"/>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7" name="">
            <a:extLst xmlns:a="http://schemas.openxmlformats.org/drawingml/2006/main">
              <a:ext uri="{FF2B5EF4-FFF2-40B4-BE49-F238E27FC236}">
                <a16:creationId xmlns:a16="http://schemas.microsoft.com/office/drawing/2014/main" id="{95C120F7-2349-4E4C-8EE4-9FD7414D9863}"/>
              </a:ext>
            </a:extLst>
          </p:cNvPr>
          <p:cNvPicPr>
            <a:picLocks xmlns:a="http://schemas.openxmlformats.org/drawingml/2006/main" noChangeAspect="1"/>
          </p:cNvPicPr>
          <p:nvPr/>
        </p:nvPicPr>
        <p:blipFill>
          <a:blip xmlns:r="http://schemas.openxmlformats.org/officeDocument/2006/relationships" xmlns:a="http://schemas.openxmlformats.org/drawingml/2006/main" r:embed="Rfc60b7b3769945ce"/>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8" name="text-5">
            <a:extLst xmlns:a="http://schemas.openxmlformats.org/drawingml/2006/main">
              <a:ext uri="{FF2B5EF4-FFF2-40B4-BE49-F238E27FC236}">
                <a16:creationId xmlns:a16="http://schemas.microsoft.com/office/drawing/2014/main" id="{2873544A-46B6-453F-A462-808F9FC4D9A0}"/>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9" name="text-6">
            <a:extLst xmlns:a="http://schemas.openxmlformats.org/drawingml/2006/main">
              <a:ext uri="{FF2B5EF4-FFF2-40B4-BE49-F238E27FC236}">
                <a16:creationId xmlns:a16="http://schemas.microsoft.com/office/drawing/2014/main" id="{7EA27FBB-7EB7-4010-8902-CDF9BFB5116C}"/>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19</a:t>
            </a:r>
          </a:p>
        </p:txBody>
      </p:sp>
    </p:spTree>
    <p:extLst>
      <p:ext uri="{BB962C8B-B14F-4D97-AF65-F5344CB8AC3E}">
        <p14:creationId xmlns:p14="http://schemas.microsoft.com/office/powerpoint/2010/main" val="855830298"/>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9D338E5C-9396-416E-8B89-ABB74183E903}"/>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CALCULATOR / COPY THIS PROMPT</a:t>
            </a:r>
          </a:p>
        </p:txBody>
      </p:sp>
      <p:sp>
        <p:nvSpPr>
          <p:cNvPr id="2" name="text-1">
            <a:extLst xmlns:a="http://schemas.openxmlformats.org/drawingml/2006/main">
              <a:ext uri="{FF2B5EF4-FFF2-40B4-BE49-F238E27FC236}">
                <a16:creationId xmlns:a16="http://schemas.microsoft.com/office/drawing/2014/main" id="{9952C4CF-97F4-49B1-84B0-16DF7075C1C7}"/>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Start with the decision you need to model</a:t>
            </a:r>
          </a:p>
        </p:txBody>
      </p:sp>
      <p:sp>
        <p:nvSpPr>
          <p:cNvPr id="3" name="">
            <a:extLst xmlns:a="http://schemas.openxmlformats.org/drawingml/2006/main">
              <a:ext uri="{FF2B5EF4-FFF2-40B4-BE49-F238E27FC236}">
                <a16:creationId xmlns:a16="http://schemas.microsoft.com/office/drawing/2014/main" id="{242D614F-EC27-4FD1-902E-05253943E49E}"/>
              </a:ext>
            </a:extLst>
          </p:cNvPr>
          <p:cNvSpPr>
            <a:spLocks xmlns:a="http://schemas.openxmlformats.org/drawingml/2006/main" noGrp="1"/>
          </p:cNvSpPr>
          <p:nvPr/>
        </p:nvSpPr>
        <p:spPr>
          <a:xfrm xmlns:a="http://schemas.openxmlformats.org/drawingml/2006/main">
            <a:off x="609600" y="2238375"/>
            <a:ext cx="10972800" cy="3143250"/>
          </a:xfrm>
          <a:prstGeom xmlns:a="http://schemas.openxmlformats.org/drawingml/2006/main" prst="rect">
            <a:avLst/>
          </a:prstGeom>
          <a:solidFill xmlns:a="http://schemas.openxmlformats.org/drawingml/2006/main">
            <a:srgbClr val="101D3A"/>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A570F175-2C91-49C1-94A4-B9F20A23CF45}"/>
              </a:ext>
            </a:extLst>
          </p:cNvPr>
          <p:cNvSpPr>
            <a:spLocks xmlns:a="http://schemas.openxmlformats.org/drawingml/2006/main" noGrp="1"/>
          </p:cNvSpPr>
          <p:nvPr/>
        </p:nvSpPr>
        <p:spPr>
          <a:xfrm xmlns:a="http://schemas.openxmlformats.org/drawingml/2006/main">
            <a:off x="876300" y="2619375"/>
            <a:ext cx="10382250" cy="2381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FFFFFF"/>
                </a:solidFill>
                <a:latin typeface="Liberation Sans"/>
                <a:ea typeface="Liberation Sans"/>
                <a:cs typeface="Liberation Sans"/>
              </a:defRPr>
            </a:defPPr>
          </a:lstStyle>
          <a:p xmlns:a="http://schemas.openxmlformats.org/drawingml/2006/main">
            <a:pPr>
              <a:defRPr sz="3225" b="1">
                <a:solidFill>
                  <a:srgbClr val="FFFFFF"/>
                </a:solidFill>
                <a:latin typeface="Liberation Sans"/>
                <a:ea typeface="Liberation Sans"/>
                <a:cs typeface="Liberation Sans"/>
              </a:defRPr>
            </a:pPr>
            <a:r>
              <a:rPr sz="3225" b="1">
                <a:solidFill>
                  <a:srgbClr val="FFFFFF"/>
                </a:solidFill>
                <a:latin typeface="Liberation Sans"/>
                <a:ea typeface="Liberation Sans"/>
                <a:cs typeface="Liberation Sans"/>
              </a:rPr>
              <a:t>Build a pilot-cost calculator.</a:t>
            </a:r>
          </a:p>
          <a:p xmlns:a="http://schemas.openxmlformats.org/drawingml/2006/main">
            <a:pPr>
              <a:defRPr sz="3225" b="1">
                <a:solidFill>
                  <a:srgbClr val="FFFFFF"/>
                </a:solidFill>
                <a:latin typeface="Liberation Sans"/>
                <a:ea typeface="Liberation Sans"/>
                <a:cs typeface="Liberation Sans"/>
              </a:defRPr>
            </a:pPr>
            <a:r>
              <a:rPr sz="3225" b="1">
                <a:solidFill>
                  <a:srgbClr val="FFFFFF"/>
                </a:solidFill>
                <a:latin typeface="Liberation Sans"/>
                <a:ea typeface="Liberation Sans"/>
                <a:cs typeface="Liberation Sans"/>
              </a:rPr>
              <a:t>Let me change ticket volume,</a:t>
            </a:r>
          </a:p>
          <a:p xmlns:a="http://schemas.openxmlformats.org/drawingml/2006/main">
            <a:pPr>
              <a:defRPr sz="3225" b="1">
                <a:solidFill>
                  <a:srgbClr val="FFFFFF"/>
                </a:solidFill>
                <a:latin typeface="Liberation Sans"/>
                <a:ea typeface="Liberation Sans"/>
                <a:cs typeface="Liberation Sans"/>
              </a:defRPr>
            </a:pPr>
            <a:r>
              <a:rPr sz="3225" b="1">
                <a:solidFill>
                  <a:srgbClr val="FFFFFF"/>
                </a:solidFill>
                <a:latin typeface="Liberation Sans"/>
                <a:ea typeface="Liberation Sans"/>
                <a:cs typeface="Liberation Sans"/>
              </a:rPr>
              <a:t>eligibility, and handling time.</a:t>
            </a:r>
          </a:p>
          <a:p xmlns:a="http://schemas.openxmlformats.org/drawingml/2006/main">
            <a:pPr>
              <a:defRPr sz="3225" b="1">
                <a:solidFill>
                  <a:srgbClr val="FFFFFF"/>
                </a:solidFill>
                <a:latin typeface="Liberation Sans"/>
                <a:ea typeface="Liberation Sans"/>
                <a:cs typeface="Liberation Sans"/>
              </a:defRPr>
            </a:pPr>
            <a:r>
              <a:rPr sz="3225" b="1">
                <a:solidFill>
                  <a:srgbClr val="FFFFFF"/>
                </a:solidFill>
                <a:latin typeface="Liberation Sans"/>
                <a:ea typeface="Liberation Sans"/>
                <a:cs typeface="Liberation Sans"/>
              </a:rPr>
              <a:t>Show the formulas.</a:t>
            </a:r>
          </a:p>
        </p:txBody>
      </p:sp>
      <p:sp>
        <p:nvSpPr>
          <p:cNvPr id="5" name="text-4">
            <a:extLst xmlns:a="http://schemas.openxmlformats.org/drawingml/2006/main">
              <a:ext uri="{FF2B5EF4-FFF2-40B4-BE49-F238E27FC236}">
                <a16:creationId xmlns:a16="http://schemas.microsoft.com/office/drawing/2014/main" id="{FD37D42E-C0AD-4B63-B931-A8FE18368A74}"/>
              </a:ext>
            </a:extLst>
          </p:cNvPr>
          <p:cNvSpPr>
            <a:spLocks xmlns:a="http://schemas.openxmlformats.org/drawingml/2006/main" noGrp="1"/>
          </p:cNvSpPr>
          <p:nvPr/>
        </p:nvSpPr>
        <p:spPr>
          <a:xfrm xmlns:a="http://schemas.openxmlformats.org/drawingml/2006/main">
            <a:off x="609600" y="5762625"/>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2F6B49"/>
                </a:solidFill>
                <a:latin typeface="Liberation Sans"/>
                <a:ea typeface="Liberation Sans"/>
                <a:cs typeface="Liberation Sans"/>
              </a:defRPr>
            </a:defPPr>
          </a:lstStyle>
          <a:p xmlns:a="http://schemas.openxmlformats.org/drawingml/2006/main">
            <a:pPr>
              <a:defRPr sz="1725" b="0">
                <a:solidFill>
                  <a:srgbClr val="2F6B49"/>
                </a:solidFill>
                <a:latin typeface="Liberation Sans"/>
                <a:ea typeface="Liberation Sans"/>
                <a:cs typeface="Liberation Sans"/>
              </a:defRPr>
            </a:pPr>
            <a:r>
              <a:rPr sz="1725" b="0">
                <a:solidFill>
                  <a:srgbClr val="2F6B49"/>
                </a:solidFill>
                <a:latin typeface="Liberation Sans"/>
                <a:ea typeface="Liberation Sans"/>
                <a:cs typeface="Liberation Sans"/>
              </a:rPr>
              <a:t>If needed, select @Visualize. Inspect the units and test one changed input.</a:t>
            </a:r>
          </a:p>
        </p:txBody>
      </p:sp>
      <p:sp>
        <p:nvSpPr>
          <p:cNvPr id="6" name="">
            <a:extLst xmlns:a="http://schemas.openxmlformats.org/drawingml/2006/main">
              <a:ext uri="{FF2B5EF4-FFF2-40B4-BE49-F238E27FC236}">
                <a16:creationId xmlns:a16="http://schemas.microsoft.com/office/drawing/2014/main" id="{7FB27F0F-0990-46A0-98DA-37A1477ECF8A}"/>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7" name="">
            <a:extLst xmlns:a="http://schemas.openxmlformats.org/drawingml/2006/main">
              <a:ext uri="{FF2B5EF4-FFF2-40B4-BE49-F238E27FC236}">
                <a16:creationId xmlns:a16="http://schemas.microsoft.com/office/drawing/2014/main" id="{77B52D8F-EE73-4C34-80DC-A556DCB9D42F}"/>
              </a:ext>
            </a:extLst>
          </p:cNvPr>
          <p:cNvPicPr>
            <a:picLocks xmlns:a="http://schemas.openxmlformats.org/drawingml/2006/main" noChangeAspect="1"/>
          </p:cNvPicPr>
          <p:nvPr/>
        </p:nvPicPr>
        <p:blipFill>
          <a:blip xmlns:r="http://schemas.openxmlformats.org/officeDocument/2006/relationships" xmlns:a="http://schemas.openxmlformats.org/drawingml/2006/main" r:embed="Rd1dd88de22b44f87"/>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8" name="text-6">
            <a:extLst xmlns:a="http://schemas.openxmlformats.org/drawingml/2006/main">
              <a:ext uri="{FF2B5EF4-FFF2-40B4-BE49-F238E27FC236}">
                <a16:creationId xmlns:a16="http://schemas.microsoft.com/office/drawing/2014/main" id="{C46740F8-0A03-4D3D-B9DE-FF8758EA0CF7}"/>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9" name="text-7">
            <a:extLst xmlns:a="http://schemas.openxmlformats.org/drawingml/2006/main">
              <a:ext uri="{FF2B5EF4-FFF2-40B4-BE49-F238E27FC236}">
                <a16:creationId xmlns:a16="http://schemas.microsoft.com/office/drawing/2014/main" id="{9E26E815-484A-494D-9EF5-70B605902ED1}"/>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20</a:t>
            </a:r>
          </a:p>
        </p:txBody>
      </p:sp>
    </p:spTree>
    <p:extLst>
      <p:ext uri="{BB962C8B-B14F-4D97-AF65-F5344CB8AC3E}">
        <p14:creationId xmlns:p14="http://schemas.microsoft.com/office/powerpoint/2010/main" val="949476906"/>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6358ACA4-F8BF-4A82-B3FE-983800D99D80}"/>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CALCULATOR EXAMPLE / 1</a:t>
            </a:r>
          </a:p>
        </p:txBody>
      </p:sp>
      <p:sp>
        <p:nvSpPr>
          <p:cNvPr id="2" name="text-1">
            <a:extLst xmlns:a="http://schemas.openxmlformats.org/drawingml/2006/main">
              <a:ext uri="{FF2B5EF4-FFF2-40B4-BE49-F238E27FC236}">
                <a16:creationId xmlns:a16="http://schemas.microsoft.com/office/drawing/2014/main" id="{594EE4F7-2C65-4F14-8BAE-D6CA1C2296AA}"/>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Pilot-cost calculator</a:t>
            </a:r>
          </a:p>
        </p:txBody>
      </p:sp>
      <p:sp>
        <p:nvSpPr>
          <p:cNvPr id="3" name="text-2">
            <a:extLst xmlns:a="http://schemas.openxmlformats.org/drawingml/2006/main">
              <a:ext uri="{FF2B5EF4-FFF2-40B4-BE49-F238E27FC236}">
                <a16:creationId xmlns:a16="http://schemas.microsoft.com/office/drawing/2014/main" id="{7DCE668A-0CA4-4D7F-BDFB-05455BDD1A13}"/>
              </a:ext>
            </a:extLst>
          </p:cNvPr>
          <p:cNvSpPr>
            <a:spLocks xmlns:a="http://schemas.openxmlformats.org/drawingml/2006/main" noGrp="1"/>
          </p:cNvSpPr>
          <p:nvPr/>
        </p:nvSpPr>
        <p:spPr>
          <a:xfrm xmlns:a="http://schemas.openxmlformats.org/drawingml/2006/main">
            <a:off x="609600" y="1695450"/>
            <a:ext cx="109728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01D3A"/>
                </a:solidFill>
                <a:latin typeface="Liberation Sans"/>
                <a:ea typeface="Liberation Sans"/>
                <a:cs typeface="Liberation Sans"/>
              </a:defRPr>
            </a:defPPr>
          </a:lstStyle>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Build a pilot-cost calculator. Let me change ticket volume, eligibility, and handling time. Show the formulas.</a:t>
            </a:r>
          </a:p>
        </p:txBody>
      </p:sp>
      <p:sp>
        <p:nvSpPr>
          <p:cNvPr id="4" name="">
            <a:extLst xmlns:a="http://schemas.openxmlformats.org/drawingml/2006/main">
              <a:ext uri="{FF2B5EF4-FFF2-40B4-BE49-F238E27FC236}">
                <a16:creationId xmlns:a16="http://schemas.microsoft.com/office/drawing/2014/main" id="{5B4DEC58-DCB3-44BA-B078-1BAC4CF4E1AE}"/>
              </a:ext>
            </a:extLst>
          </p:cNvPr>
          <p:cNvSpPr>
            <a:spLocks xmlns:a="http://schemas.openxmlformats.org/drawingml/2006/main" noGrp="1"/>
          </p:cNvSpPr>
          <p:nvPr/>
        </p:nvSpPr>
        <p:spPr>
          <a:xfrm xmlns:a="http://schemas.openxmlformats.org/drawingml/2006/main">
            <a:off x="609600" y="2762250"/>
            <a:ext cx="6762750" cy="295275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FEA8711-6ADF-48AA-B29F-25E0C9CE26D7}"/>
              </a:ext>
            </a:extLst>
          </p:cNvPr>
          <p:cNvSpPr>
            <a:spLocks xmlns:a="http://schemas.openxmlformats.org/drawingml/2006/main" noGrp="1"/>
          </p:cNvSpPr>
          <p:nvPr/>
        </p:nvSpPr>
        <p:spPr>
          <a:xfrm xmlns:a="http://schemas.openxmlformats.org/drawingml/2006/main">
            <a:off x="857250" y="3619500"/>
            <a:ext cx="6238875"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1">
                <a:solidFill>
                  <a:srgbClr val="2F6B49"/>
                </a:solidFill>
                <a:latin typeface="Liberation Sans"/>
                <a:ea typeface="Liberation Sans"/>
                <a:cs typeface="Liberation Sans"/>
              </a:defRPr>
            </a:defPPr>
          </a:lstStyle>
          <a:p xmlns:a="http://schemas.openxmlformats.org/drawingml/2006/main">
            <a:pPr>
              <a:defRPr sz="2550" b="1">
                <a:solidFill>
                  <a:srgbClr val="2F6B49"/>
                </a:solidFill>
                <a:latin typeface="Liberation Sans"/>
                <a:ea typeface="Liberation Sans"/>
                <a:cs typeface="Liberation Sans"/>
              </a:defRPr>
            </a:pPr>
            <a:r>
              <a:rPr sz="2550" b="1">
                <a:solidFill>
                  <a:srgbClr val="2F6B49"/>
                </a:solidFill>
                <a:latin typeface="Liberation Sans"/>
                <a:ea typeface="Liberation Sans"/>
                <a:cs typeface="Liberation Sans"/>
              </a:rPr>
              <a:t>SCREENSHOT:</a:t>
            </a:r>
          </a:p>
          <a:p xmlns:a="http://schemas.openxmlformats.org/drawingml/2006/main">
            <a:pPr>
              <a:defRPr sz="2550" b="1">
                <a:solidFill>
                  <a:srgbClr val="2F6B49"/>
                </a:solidFill>
                <a:latin typeface="Liberation Sans"/>
                <a:ea typeface="Liberation Sans"/>
                <a:cs typeface="Liberation Sans"/>
              </a:defRPr>
            </a:pPr>
            <a:r>
              <a:rPr sz="2550" b="1">
                <a:solidFill>
                  <a:srgbClr val="2F6B49"/>
                </a:solidFill>
                <a:latin typeface="Liberation Sans"/>
                <a:ea typeface="Liberation Sans"/>
                <a:cs typeface="Liberation Sans"/>
              </a:rPr>
              <a:t>Pilot-cost calculator</a:t>
            </a:r>
          </a:p>
        </p:txBody>
      </p:sp>
      <p:sp>
        <p:nvSpPr>
          <p:cNvPr id="6" name="text-5">
            <a:extLst xmlns:a="http://schemas.openxmlformats.org/drawingml/2006/main">
              <a:ext uri="{FF2B5EF4-FFF2-40B4-BE49-F238E27FC236}">
                <a16:creationId xmlns:a16="http://schemas.microsoft.com/office/drawing/2014/main" id="{6C1DD6CE-6F48-468B-8C52-CD9679BC22DE}"/>
              </a:ext>
            </a:extLst>
          </p:cNvPr>
          <p:cNvSpPr>
            <a:spLocks xmlns:a="http://schemas.openxmlformats.org/drawingml/2006/main" noGrp="1"/>
          </p:cNvSpPr>
          <p:nvPr/>
        </p:nvSpPr>
        <p:spPr>
          <a:xfrm xmlns:a="http://schemas.openxmlformats.org/drawingml/2006/main">
            <a:off x="7677150" y="276225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1">
                <a:solidFill>
                  <a:srgbClr val="2F6B49"/>
                </a:solidFill>
                <a:latin typeface="Liberation Sans"/>
                <a:ea typeface="Liberation Sans"/>
                <a:cs typeface="Liberation Sans"/>
              </a:defRPr>
            </a:defPPr>
          </a:lstStyle>
          <a:p xmlns:a="http://schemas.openxmlformats.org/drawingml/2006/main">
            <a:pPr>
              <a:defRPr sz="1275" b="1">
                <a:solidFill>
                  <a:srgbClr val="2F6B49"/>
                </a:solidFill>
                <a:latin typeface="Liberation Sans"/>
                <a:ea typeface="Liberation Sans"/>
                <a:cs typeface="Liberation Sans"/>
              </a:defRPr>
            </a:pPr>
            <a:r>
              <a:rPr sz="1275" b="1">
                <a:solidFill>
                  <a:srgbClr val="2F6B49"/>
                </a:solidFill>
                <a:latin typeface="Liberation Sans"/>
                <a:ea typeface="Liberation Sans"/>
                <a:cs typeface="Liberation Sans"/>
              </a:rPr>
              <a:t>FORMULAS</a:t>
            </a:r>
          </a:p>
        </p:txBody>
      </p:sp>
      <p:sp>
        <p:nvSpPr>
          <p:cNvPr id="7" name="text-6">
            <a:extLst xmlns:a="http://schemas.openxmlformats.org/drawingml/2006/main">
              <a:ext uri="{FF2B5EF4-FFF2-40B4-BE49-F238E27FC236}">
                <a16:creationId xmlns:a16="http://schemas.microsoft.com/office/drawing/2014/main" id="{ECB12FF9-04B8-4874-8077-BB30754E7E56}"/>
              </a:ext>
            </a:extLst>
          </p:cNvPr>
          <p:cNvSpPr>
            <a:spLocks xmlns:a="http://schemas.openxmlformats.org/drawingml/2006/main" noGrp="1"/>
          </p:cNvSpPr>
          <p:nvPr/>
        </p:nvSpPr>
        <p:spPr>
          <a:xfrm xmlns:a="http://schemas.openxmlformats.org/drawingml/2006/main">
            <a:off x="7677150" y="3190875"/>
            <a:ext cx="3905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01D3A"/>
                </a:solidFill>
                <a:latin typeface="Liberation Sans"/>
                <a:ea typeface="Liberation Sans"/>
                <a:cs typeface="Liberation Sans"/>
              </a:defRPr>
            </a:defPPr>
          </a:lstStyle>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Eligible tickets = volume × eligibility ÷ 100</a:t>
            </a:r>
          </a:p>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Hours = eligible tickets × minutes ÷ 60</a:t>
            </a:r>
          </a:p>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Labor cost = hours × hourly cost</a:t>
            </a:r>
          </a:p>
        </p:txBody>
      </p:sp>
      <p:sp>
        <p:nvSpPr>
          <p:cNvPr id="8" name="text-7">
            <a:extLst xmlns:a="http://schemas.openxmlformats.org/drawingml/2006/main">
              <a:ext uri="{FF2B5EF4-FFF2-40B4-BE49-F238E27FC236}">
                <a16:creationId xmlns:a16="http://schemas.microsoft.com/office/drawing/2014/main" id="{35EDC53C-C36C-4E3D-A970-7A6EFC029035}"/>
              </a:ext>
            </a:extLst>
          </p:cNvPr>
          <p:cNvSpPr>
            <a:spLocks xmlns:a="http://schemas.openxmlformats.org/drawingml/2006/main" noGrp="1"/>
          </p:cNvSpPr>
          <p:nvPr/>
        </p:nvSpPr>
        <p:spPr>
          <a:xfrm xmlns:a="http://schemas.openxmlformats.org/drawingml/2006/main">
            <a:off x="7677150" y="5095875"/>
            <a:ext cx="3905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101D3A"/>
                </a:solidFill>
                <a:latin typeface="Liberation Sans"/>
                <a:ea typeface="Liberation Sans"/>
                <a:cs typeface="Liberation Sans"/>
              </a:defRPr>
            </a:defPPr>
          </a:lstStyle>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10,000 tickets · 40% eligible · 8 minutes · $50/hour</a:t>
            </a:r>
          </a:p>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533.3 hours / $26,666.67 modeled labor cost</a:t>
            </a:r>
          </a:p>
        </p:txBody>
      </p:sp>
      <p:sp>
        <p:nvSpPr>
          <p:cNvPr id="9" name="">
            <a:extLst xmlns:a="http://schemas.openxmlformats.org/drawingml/2006/main">
              <a:ext uri="{FF2B5EF4-FFF2-40B4-BE49-F238E27FC236}">
                <a16:creationId xmlns:a16="http://schemas.microsoft.com/office/drawing/2014/main" id="{D5EBE637-5156-4C57-8803-B10B8A1DE725}"/>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0" name="">
            <a:extLst xmlns:a="http://schemas.openxmlformats.org/drawingml/2006/main">
              <a:ext uri="{FF2B5EF4-FFF2-40B4-BE49-F238E27FC236}">
                <a16:creationId xmlns:a16="http://schemas.microsoft.com/office/drawing/2014/main" id="{8135F02D-F7D6-4E03-8117-6551B70AC53D}"/>
              </a:ext>
            </a:extLst>
          </p:cNvPr>
          <p:cNvPicPr>
            <a:picLocks xmlns:a="http://schemas.openxmlformats.org/drawingml/2006/main" noChangeAspect="1"/>
          </p:cNvPicPr>
          <p:nvPr/>
        </p:nvPicPr>
        <p:blipFill>
          <a:blip xmlns:r="http://schemas.openxmlformats.org/officeDocument/2006/relationships" xmlns:a="http://schemas.openxmlformats.org/drawingml/2006/main" r:embed="Ree4eabce09f34b5f"/>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11" name="text-9">
            <a:extLst xmlns:a="http://schemas.openxmlformats.org/drawingml/2006/main">
              <a:ext uri="{FF2B5EF4-FFF2-40B4-BE49-F238E27FC236}">
                <a16:creationId xmlns:a16="http://schemas.microsoft.com/office/drawing/2014/main" id="{957D9F5D-EF80-43F9-B45C-82EEB32718E2}"/>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12" name="text-10">
            <a:extLst xmlns:a="http://schemas.openxmlformats.org/drawingml/2006/main">
              <a:ext uri="{FF2B5EF4-FFF2-40B4-BE49-F238E27FC236}">
                <a16:creationId xmlns:a16="http://schemas.microsoft.com/office/drawing/2014/main" id="{36D395E5-613A-4FB5-BDCF-838EED0C8FA3}"/>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21</a:t>
            </a:r>
          </a:p>
        </p:txBody>
      </p:sp>
    </p:spTree>
    <p:extLst>
      <p:ext uri="{BB962C8B-B14F-4D97-AF65-F5344CB8AC3E}">
        <p14:creationId xmlns:p14="http://schemas.microsoft.com/office/powerpoint/2010/main" val="1232082565"/>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8E8C8933-A1C4-4AB0-9BE6-D295E5E0AE7D}"/>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CALCULATOR EXAMPLE / 2</a:t>
            </a:r>
          </a:p>
        </p:txBody>
      </p:sp>
      <p:sp>
        <p:nvSpPr>
          <p:cNvPr id="2" name="text-1">
            <a:extLst xmlns:a="http://schemas.openxmlformats.org/drawingml/2006/main">
              <a:ext uri="{FF2B5EF4-FFF2-40B4-BE49-F238E27FC236}">
                <a16:creationId xmlns:a16="http://schemas.microsoft.com/office/drawing/2014/main" id="{4097087C-40DD-4D67-8EA7-D839FB8FE949}"/>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AI time-saved calculator</a:t>
            </a:r>
          </a:p>
        </p:txBody>
      </p:sp>
      <p:sp>
        <p:nvSpPr>
          <p:cNvPr id="3" name="text-2">
            <a:extLst xmlns:a="http://schemas.openxmlformats.org/drawingml/2006/main">
              <a:ext uri="{FF2B5EF4-FFF2-40B4-BE49-F238E27FC236}">
                <a16:creationId xmlns:a16="http://schemas.microsoft.com/office/drawing/2014/main" id="{DF3BD41C-D011-4F4B-B96C-F5C3E8F069C6}"/>
              </a:ext>
            </a:extLst>
          </p:cNvPr>
          <p:cNvSpPr>
            <a:spLocks xmlns:a="http://schemas.openxmlformats.org/drawingml/2006/main" noGrp="1"/>
          </p:cNvSpPr>
          <p:nvPr/>
        </p:nvSpPr>
        <p:spPr>
          <a:xfrm xmlns:a="http://schemas.openxmlformats.org/drawingml/2006/main">
            <a:off x="609600" y="1695450"/>
            <a:ext cx="109728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01D3A"/>
                </a:solidFill>
                <a:latin typeface="Liberation Sans"/>
                <a:ea typeface="Liberation Sans"/>
                <a:cs typeface="Liberation Sans"/>
              </a:defRPr>
            </a:defPPr>
          </a:lstStyle>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Build an AI time-saved calculator. Inputs: people, weekly task hours per person, AI-handled percentage, and loaded hourly cost. Show monthly hours and dollars saved, with formulas.</a:t>
            </a:r>
          </a:p>
        </p:txBody>
      </p:sp>
      <p:sp>
        <p:nvSpPr>
          <p:cNvPr id="4" name="">
            <a:extLst xmlns:a="http://schemas.openxmlformats.org/drawingml/2006/main">
              <a:ext uri="{FF2B5EF4-FFF2-40B4-BE49-F238E27FC236}">
                <a16:creationId xmlns:a16="http://schemas.microsoft.com/office/drawing/2014/main" id="{81E688B6-AF31-4115-B316-6E330F50F2F4}"/>
              </a:ext>
            </a:extLst>
          </p:cNvPr>
          <p:cNvSpPr>
            <a:spLocks xmlns:a="http://schemas.openxmlformats.org/drawingml/2006/main" noGrp="1"/>
          </p:cNvSpPr>
          <p:nvPr/>
        </p:nvSpPr>
        <p:spPr>
          <a:xfrm xmlns:a="http://schemas.openxmlformats.org/drawingml/2006/main">
            <a:off x="609600" y="2762250"/>
            <a:ext cx="6762750" cy="295275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878AC8C-2296-4840-BC1E-97ED475D6930}"/>
              </a:ext>
            </a:extLst>
          </p:cNvPr>
          <p:cNvSpPr>
            <a:spLocks xmlns:a="http://schemas.openxmlformats.org/drawingml/2006/main" noGrp="1"/>
          </p:cNvSpPr>
          <p:nvPr/>
        </p:nvSpPr>
        <p:spPr>
          <a:xfrm xmlns:a="http://schemas.openxmlformats.org/drawingml/2006/main">
            <a:off x="857250" y="3619500"/>
            <a:ext cx="6238875"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1">
                <a:solidFill>
                  <a:srgbClr val="2F6B49"/>
                </a:solidFill>
                <a:latin typeface="Liberation Sans"/>
                <a:ea typeface="Liberation Sans"/>
                <a:cs typeface="Liberation Sans"/>
              </a:defRPr>
            </a:defPPr>
          </a:lstStyle>
          <a:p xmlns:a="http://schemas.openxmlformats.org/drawingml/2006/main">
            <a:pPr>
              <a:defRPr sz="2550" b="1">
                <a:solidFill>
                  <a:srgbClr val="2F6B49"/>
                </a:solidFill>
                <a:latin typeface="Liberation Sans"/>
                <a:ea typeface="Liberation Sans"/>
                <a:cs typeface="Liberation Sans"/>
              </a:defRPr>
            </a:pPr>
            <a:r>
              <a:rPr sz="2550" b="1">
                <a:solidFill>
                  <a:srgbClr val="2F6B49"/>
                </a:solidFill>
                <a:latin typeface="Liberation Sans"/>
                <a:ea typeface="Liberation Sans"/>
                <a:cs typeface="Liberation Sans"/>
              </a:rPr>
              <a:t>SCREENSHOT:</a:t>
            </a:r>
          </a:p>
          <a:p xmlns:a="http://schemas.openxmlformats.org/drawingml/2006/main">
            <a:pPr>
              <a:defRPr sz="2550" b="1">
                <a:solidFill>
                  <a:srgbClr val="2F6B49"/>
                </a:solidFill>
                <a:latin typeface="Liberation Sans"/>
                <a:ea typeface="Liberation Sans"/>
                <a:cs typeface="Liberation Sans"/>
              </a:defRPr>
            </a:pPr>
            <a:r>
              <a:rPr sz="2550" b="1">
                <a:solidFill>
                  <a:srgbClr val="2F6B49"/>
                </a:solidFill>
                <a:latin typeface="Liberation Sans"/>
                <a:ea typeface="Liberation Sans"/>
                <a:cs typeface="Liberation Sans"/>
              </a:rPr>
              <a:t>AI time-saved calculator</a:t>
            </a:r>
          </a:p>
        </p:txBody>
      </p:sp>
      <p:sp>
        <p:nvSpPr>
          <p:cNvPr id="6" name="text-5">
            <a:extLst xmlns:a="http://schemas.openxmlformats.org/drawingml/2006/main">
              <a:ext uri="{FF2B5EF4-FFF2-40B4-BE49-F238E27FC236}">
                <a16:creationId xmlns:a16="http://schemas.microsoft.com/office/drawing/2014/main" id="{8F8CC54C-A82D-4283-9923-7CB51DA5133F}"/>
              </a:ext>
            </a:extLst>
          </p:cNvPr>
          <p:cNvSpPr>
            <a:spLocks xmlns:a="http://schemas.openxmlformats.org/drawingml/2006/main" noGrp="1"/>
          </p:cNvSpPr>
          <p:nvPr/>
        </p:nvSpPr>
        <p:spPr>
          <a:xfrm xmlns:a="http://schemas.openxmlformats.org/drawingml/2006/main">
            <a:off x="7677150" y="276225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1">
                <a:solidFill>
                  <a:srgbClr val="2F6B49"/>
                </a:solidFill>
                <a:latin typeface="Liberation Sans"/>
                <a:ea typeface="Liberation Sans"/>
                <a:cs typeface="Liberation Sans"/>
              </a:defRPr>
            </a:defPPr>
          </a:lstStyle>
          <a:p xmlns:a="http://schemas.openxmlformats.org/drawingml/2006/main">
            <a:pPr>
              <a:defRPr sz="1275" b="1">
                <a:solidFill>
                  <a:srgbClr val="2F6B49"/>
                </a:solidFill>
                <a:latin typeface="Liberation Sans"/>
                <a:ea typeface="Liberation Sans"/>
                <a:cs typeface="Liberation Sans"/>
              </a:defRPr>
            </a:pPr>
            <a:r>
              <a:rPr sz="1275" b="1">
                <a:solidFill>
                  <a:srgbClr val="2F6B49"/>
                </a:solidFill>
                <a:latin typeface="Liberation Sans"/>
                <a:ea typeface="Liberation Sans"/>
                <a:cs typeface="Liberation Sans"/>
              </a:rPr>
              <a:t>FORMULAS</a:t>
            </a:r>
          </a:p>
        </p:txBody>
      </p:sp>
      <p:sp>
        <p:nvSpPr>
          <p:cNvPr id="7" name="text-6">
            <a:extLst xmlns:a="http://schemas.openxmlformats.org/drawingml/2006/main">
              <a:ext uri="{FF2B5EF4-FFF2-40B4-BE49-F238E27FC236}">
                <a16:creationId xmlns:a16="http://schemas.microsoft.com/office/drawing/2014/main" id="{6E7277B6-E00F-47BD-85F7-439E778B2A3C}"/>
              </a:ext>
            </a:extLst>
          </p:cNvPr>
          <p:cNvSpPr>
            <a:spLocks xmlns:a="http://schemas.openxmlformats.org/drawingml/2006/main" noGrp="1"/>
          </p:cNvSpPr>
          <p:nvPr/>
        </p:nvSpPr>
        <p:spPr>
          <a:xfrm xmlns:a="http://schemas.openxmlformats.org/drawingml/2006/main">
            <a:off x="7677150" y="3190875"/>
            <a:ext cx="3905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01D3A"/>
                </a:solidFill>
                <a:latin typeface="Liberation Sans"/>
                <a:ea typeface="Liberation Sans"/>
                <a:cs typeface="Liberation Sans"/>
              </a:defRPr>
            </a:defPPr>
          </a:lstStyle>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Monthly hours = people × weekly hours × AI share ÷ 100 × (52 ÷ 12)</a:t>
            </a:r>
          </a:p>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Monthly labor value = monthly hours × hourly cost</a:t>
            </a:r>
          </a:p>
        </p:txBody>
      </p:sp>
      <p:sp>
        <p:nvSpPr>
          <p:cNvPr id="8" name="text-7">
            <a:extLst xmlns:a="http://schemas.openxmlformats.org/drawingml/2006/main">
              <a:ext uri="{FF2B5EF4-FFF2-40B4-BE49-F238E27FC236}">
                <a16:creationId xmlns:a16="http://schemas.microsoft.com/office/drawing/2014/main" id="{2F56483C-7198-4FF4-83B4-5F03ACFF4690}"/>
              </a:ext>
            </a:extLst>
          </p:cNvPr>
          <p:cNvSpPr>
            <a:spLocks xmlns:a="http://schemas.openxmlformats.org/drawingml/2006/main" noGrp="1"/>
          </p:cNvSpPr>
          <p:nvPr/>
        </p:nvSpPr>
        <p:spPr>
          <a:xfrm xmlns:a="http://schemas.openxmlformats.org/drawingml/2006/main">
            <a:off x="7677150" y="5095875"/>
            <a:ext cx="3905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101D3A"/>
                </a:solidFill>
                <a:latin typeface="Liberation Sans"/>
                <a:ea typeface="Liberation Sans"/>
                <a:cs typeface="Liberation Sans"/>
              </a:defRPr>
            </a:defPPr>
          </a:lstStyle>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20 people · 5 hours/week · 40% AI share · $60/hour</a:t>
            </a:r>
          </a:p>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173.3 hours / $10,400 monthly labor value</a:t>
            </a:r>
          </a:p>
        </p:txBody>
      </p:sp>
      <p:sp>
        <p:nvSpPr>
          <p:cNvPr id="9" name="">
            <a:extLst xmlns:a="http://schemas.openxmlformats.org/drawingml/2006/main">
              <a:ext uri="{FF2B5EF4-FFF2-40B4-BE49-F238E27FC236}">
                <a16:creationId xmlns:a16="http://schemas.microsoft.com/office/drawing/2014/main" id="{45138A99-88A7-4160-AD98-E02F48A8369D}"/>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0" name="">
            <a:extLst xmlns:a="http://schemas.openxmlformats.org/drawingml/2006/main">
              <a:ext uri="{FF2B5EF4-FFF2-40B4-BE49-F238E27FC236}">
                <a16:creationId xmlns:a16="http://schemas.microsoft.com/office/drawing/2014/main" id="{8A390C2F-C020-43BF-BC37-1E33E7C47021}"/>
              </a:ext>
            </a:extLst>
          </p:cNvPr>
          <p:cNvPicPr>
            <a:picLocks xmlns:a="http://schemas.openxmlformats.org/drawingml/2006/main" noChangeAspect="1"/>
          </p:cNvPicPr>
          <p:nvPr/>
        </p:nvPicPr>
        <p:blipFill>
          <a:blip xmlns:r="http://schemas.openxmlformats.org/officeDocument/2006/relationships" xmlns:a="http://schemas.openxmlformats.org/drawingml/2006/main" r:embed="R9611c1cf07b04e4e"/>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11" name="text-9">
            <a:extLst xmlns:a="http://schemas.openxmlformats.org/drawingml/2006/main">
              <a:ext uri="{FF2B5EF4-FFF2-40B4-BE49-F238E27FC236}">
                <a16:creationId xmlns:a16="http://schemas.microsoft.com/office/drawing/2014/main" id="{5A675739-A22C-4A62-A40F-5C98D844C9BC}"/>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12" name="text-10">
            <a:extLst xmlns:a="http://schemas.openxmlformats.org/drawingml/2006/main">
              <a:ext uri="{FF2B5EF4-FFF2-40B4-BE49-F238E27FC236}">
                <a16:creationId xmlns:a16="http://schemas.microsoft.com/office/drawing/2014/main" id="{B33C6335-3EB5-4176-B5BE-D62F82BD3B79}"/>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22</a:t>
            </a:r>
          </a:p>
        </p:txBody>
      </p:sp>
    </p:spTree>
    <p:extLst>
      <p:ext uri="{BB962C8B-B14F-4D97-AF65-F5344CB8AC3E}">
        <p14:creationId xmlns:p14="http://schemas.microsoft.com/office/powerpoint/2010/main" val="710074295"/>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10EF84C0-D43C-4F55-94B4-B00AC12F3E6C}"/>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CALCULATOR EXAMPLE / 3</a:t>
            </a:r>
          </a:p>
        </p:txBody>
      </p:sp>
      <p:sp>
        <p:nvSpPr>
          <p:cNvPr id="2" name="text-1">
            <a:extLst xmlns:a="http://schemas.openxmlformats.org/drawingml/2006/main">
              <a:ext uri="{FF2B5EF4-FFF2-40B4-BE49-F238E27FC236}">
                <a16:creationId xmlns:a16="http://schemas.microsoft.com/office/drawing/2014/main" id="{B1282C64-955C-47AA-8240-805A11D0479D}"/>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Phase-two proposal cost calculator</a:t>
            </a:r>
          </a:p>
        </p:txBody>
      </p:sp>
      <p:sp>
        <p:nvSpPr>
          <p:cNvPr id="3" name="text-2">
            <a:extLst xmlns:a="http://schemas.openxmlformats.org/drawingml/2006/main">
              <a:ext uri="{FF2B5EF4-FFF2-40B4-BE49-F238E27FC236}">
                <a16:creationId xmlns:a16="http://schemas.microsoft.com/office/drawing/2014/main" id="{83D1C126-071A-4EC0-8B85-F5528E43F65D}"/>
              </a:ext>
            </a:extLst>
          </p:cNvPr>
          <p:cNvSpPr>
            <a:spLocks xmlns:a="http://schemas.openxmlformats.org/drawingml/2006/main" noGrp="1"/>
          </p:cNvSpPr>
          <p:nvPr/>
        </p:nvSpPr>
        <p:spPr>
          <a:xfrm xmlns:a="http://schemas.openxmlformats.org/drawingml/2006/main">
            <a:off x="609600" y="1695450"/>
            <a:ext cx="109728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01D3A"/>
                </a:solidFill>
                <a:latin typeface="Liberation Sans"/>
                <a:ea typeface="Liberation Sans"/>
                <a:cs typeface="Liberation Sans"/>
              </a:defRPr>
            </a:defPPr>
          </a:lstStyle>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Build a phase-two proposal cost calculator. Inputs: workstreams, weeks per workstream, and blended weekly rate. Show total cost and formulas. Use placeholder numbers only.</a:t>
            </a:r>
          </a:p>
        </p:txBody>
      </p:sp>
      <p:sp>
        <p:nvSpPr>
          <p:cNvPr id="4" name="">
            <a:extLst xmlns:a="http://schemas.openxmlformats.org/drawingml/2006/main">
              <a:ext uri="{FF2B5EF4-FFF2-40B4-BE49-F238E27FC236}">
                <a16:creationId xmlns:a16="http://schemas.microsoft.com/office/drawing/2014/main" id="{C5C7BC0A-6A05-42B0-B1C7-DE4EF43FE2A5}"/>
              </a:ext>
            </a:extLst>
          </p:cNvPr>
          <p:cNvSpPr>
            <a:spLocks xmlns:a="http://schemas.openxmlformats.org/drawingml/2006/main" noGrp="1"/>
          </p:cNvSpPr>
          <p:nvPr/>
        </p:nvSpPr>
        <p:spPr>
          <a:xfrm xmlns:a="http://schemas.openxmlformats.org/drawingml/2006/main">
            <a:off x="609600" y="2762250"/>
            <a:ext cx="6762750" cy="295275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B5F3EB8-E740-41B2-B70C-D091798A9D60}"/>
              </a:ext>
            </a:extLst>
          </p:cNvPr>
          <p:cNvSpPr>
            <a:spLocks xmlns:a="http://schemas.openxmlformats.org/drawingml/2006/main" noGrp="1"/>
          </p:cNvSpPr>
          <p:nvPr/>
        </p:nvSpPr>
        <p:spPr>
          <a:xfrm xmlns:a="http://schemas.openxmlformats.org/drawingml/2006/main">
            <a:off x="857250" y="3619500"/>
            <a:ext cx="6238875"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1">
                <a:solidFill>
                  <a:srgbClr val="2F6B49"/>
                </a:solidFill>
                <a:latin typeface="Liberation Sans"/>
                <a:ea typeface="Liberation Sans"/>
                <a:cs typeface="Liberation Sans"/>
              </a:defRPr>
            </a:defPPr>
          </a:lstStyle>
          <a:p xmlns:a="http://schemas.openxmlformats.org/drawingml/2006/main">
            <a:pPr>
              <a:defRPr sz="2550" b="1">
                <a:solidFill>
                  <a:srgbClr val="2F6B49"/>
                </a:solidFill>
                <a:latin typeface="Liberation Sans"/>
                <a:ea typeface="Liberation Sans"/>
                <a:cs typeface="Liberation Sans"/>
              </a:defRPr>
            </a:pPr>
            <a:r>
              <a:rPr sz="2550" b="1">
                <a:solidFill>
                  <a:srgbClr val="2F6B49"/>
                </a:solidFill>
                <a:latin typeface="Liberation Sans"/>
                <a:ea typeface="Liberation Sans"/>
                <a:cs typeface="Liberation Sans"/>
              </a:rPr>
              <a:t>SCREENSHOT:</a:t>
            </a:r>
          </a:p>
          <a:p xmlns:a="http://schemas.openxmlformats.org/drawingml/2006/main">
            <a:pPr>
              <a:defRPr sz="2550" b="1">
                <a:solidFill>
                  <a:srgbClr val="2F6B49"/>
                </a:solidFill>
                <a:latin typeface="Liberation Sans"/>
                <a:ea typeface="Liberation Sans"/>
                <a:cs typeface="Liberation Sans"/>
              </a:defRPr>
            </a:pPr>
            <a:r>
              <a:rPr sz="2550" b="1">
                <a:solidFill>
                  <a:srgbClr val="2F6B49"/>
                </a:solidFill>
                <a:latin typeface="Liberation Sans"/>
                <a:ea typeface="Liberation Sans"/>
                <a:cs typeface="Liberation Sans"/>
              </a:rPr>
              <a:t>Phase-two proposal cost calculator</a:t>
            </a:r>
          </a:p>
        </p:txBody>
      </p:sp>
      <p:sp>
        <p:nvSpPr>
          <p:cNvPr id="6" name="text-5">
            <a:extLst xmlns:a="http://schemas.openxmlformats.org/drawingml/2006/main">
              <a:ext uri="{FF2B5EF4-FFF2-40B4-BE49-F238E27FC236}">
                <a16:creationId xmlns:a16="http://schemas.microsoft.com/office/drawing/2014/main" id="{62E1BC5C-E422-483F-8B1D-ABB9B6E7DB3E}"/>
              </a:ext>
            </a:extLst>
          </p:cNvPr>
          <p:cNvSpPr>
            <a:spLocks xmlns:a="http://schemas.openxmlformats.org/drawingml/2006/main" noGrp="1"/>
          </p:cNvSpPr>
          <p:nvPr/>
        </p:nvSpPr>
        <p:spPr>
          <a:xfrm xmlns:a="http://schemas.openxmlformats.org/drawingml/2006/main">
            <a:off x="7677150" y="2762250"/>
            <a:ext cx="3905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75" b="1">
                <a:solidFill>
                  <a:srgbClr val="2F6B49"/>
                </a:solidFill>
                <a:latin typeface="Liberation Sans"/>
                <a:ea typeface="Liberation Sans"/>
                <a:cs typeface="Liberation Sans"/>
              </a:defRPr>
            </a:defPPr>
          </a:lstStyle>
          <a:p xmlns:a="http://schemas.openxmlformats.org/drawingml/2006/main">
            <a:pPr>
              <a:defRPr sz="1275" b="1">
                <a:solidFill>
                  <a:srgbClr val="2F6B49"/>
                </a:solidFill>
                <a:latin typeface="Liberation Sans"/>
                <a:ea typeface="Liberation Sans"/>
                <a:cs typeface="Liberation Sans"/>
              </a:defRPr>
            </a:pPr>
            <a:r>
              <a:rPr sz="1275" b="1">
                <a:solidFill>
                  <a:srgbClr val="2F6B49"/>
                </a:solidFill>
                <a:latin typeface="Liberation Sans"/>
                <a:ea typeface="Liberation Sans"/>
                <a:cs typeface="Liberation Sans"/>
              </a:rPr>
              <a:t>FORMULAS</a:t>
            </a:r>
          </a:p>
        </p:txBody>
      </p:sp>
      <p:sp>
        <p:nvSpPr>
          <p:cNvPr id="7" name="text-6">
            <a:extLst xmlns:a="http://schemas.openxmlformats.org/drawingml/2006/main">
              <a:ext uri="{FF2B5EF4-FFF2-40B4-BE49-F238E27FC236}">
                <a16:creationId xmlns:a16="http://schemas.microsoft.com/office/drawing/2014/main" id="{15E58B9F-D18A-4113-A2E8-195427E9AD41}"/>
              </a:ext>
            </a:extLst>
          </p:cNvPr>
          <p:cNvSpPr>
            <a:spLocks xmlns:a="http://schemas.openxmlformats.org/drawingml/2006/main" noGrp="1"/>
          </p:cNvSpPr>
          <p:nvPr/>
        </p:nvSpPr>
        <p:spPr>
          <a:xfrm xmlns:a="http://schemas.openxmlformats.org/drawingml/2006/main">
            <a:off x="7677150" y="3190875"/>
            <a:ext cx="3905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101D3A"/>
                </a:solidFill>
                <a:latin typeface="Liberation Sans"/>
                <a:ea typeface="Liberation Sans"/>
                <a:cs typeface="Liberation Sans"/>
              </a:defRPr>
            </a:defPPr>
          </a:lstStyle>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Workstream-weeks = workstreams × weeks per workstream</a:t>
            </a:r>
          </a:p>
          <a:p xmlns:a="http://schemas.openxmlformats.org/drawingml/2006/main">
            <a:pPr>
              <a:defRPr sz="1725" b="0">
                <a:solidFill>
                  <a:srgbClr val="101D3A"/>
                </a:solidFill>
                <a:latin typeface="Liberation Sans"/>
                <a:ea typeface="Liberation Sans"/>
                <a:cs typeface="Liberation Sans"/>
              </a:defRPr>
            </a:pPr>
            <a:r>
              <a:rPr sz="1725" b="0">
                <a:solidFill>
                  <a:srgbClr val="101D3A"/>
                </a:solidFill>
                <a:latin typeface="Liberation Sans"/>
                <a:ea typeface="Liberation Sans"/>
                <a:cs typeface="Liberation Sans"/>
              </a:rPr>
              <a:t>Total cost = workstream-weeks × blended weekly rate</a:t>
            </a:r>
          </a:p>
        </p:txBody>
      </p:sp>
      <p:sp>
        <p:nvSpPr>
          <p:cNvPr id="8" name="text-7">
            <a:extLst xmlns:a="http://schemas.openxmlformats.org/drawingml/2006/main">
              <a:ext uri="{FF2B5EF4-FFF2-40B4-BE49-F238E27FC236}">
                <a16:creationId xmlns:a16="http://schemas.microsoft.com/office/drawing/2014/main" id="{CB11CB4D-C8DC-4836-961B-72963D3D84B6}"/>
              </a:ext>
            </a:extLst>
          </p:cNvPr>
          <p:cNvSpPr>
            <a:spLocks xmlns:a="http://schemas.openxmlformats.org/drawingml/2006/main" noGrp="1"/>
          </p:cNvSpPr>
          <p:nvPr/>
        </p:nvSpPr>
        <p:spPr>
          <a:xfrm xmlns:a="http://schemas.openxmlformats.org/drawingml/2006/main">
            <a:off x="7677150" y="5095875"/>
            <a:ext cx="3905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101D3A"/>
                </a:solidFill>
                <a:latin typeface="Liberation Sans"/>
                <a:ea typeface="Liberation Sans"/>
                <a:cs typeface="Liberation Sans"/>
              </a:defRPr>
            </a:defPPr>
          </a:lstStyle>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3 workstreams · 4 weeks each · $2,500/workstream-week</a:t>
            </a:r>
          </a:p>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$30,000 total. Placeholder numbers only.</a:t>
            </a:r>
          </a:p>
        </p:txBody>
      </p:sp>
      <p:sp>
        <p:nvSpPr>
          <p:cNvPr id="9" name="">
            <a:extLst xmlns:a="http://schemas.openxmlformats.org/drawingml/2006/main">
              <a:ext uri="{FF2B5EF4-FFF2-40B4-BE49-F238E27FC236}">
                <a16:creationId xmlns:a16="http://schemas.microsoft.com/office/drawing/2014/main" id="{B7468415-8709-4D2C-8B16-52A995D0D872}"/>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0" name="">
            <a:extLst xmlns:a="http://schemas.openxmlformats.org/drawingml/2006/main">
              <a:ext uri="{FF2B5EF4-FFF2-40B4-BE49-F238E27FC236}">
                <a16:creationId xmlns:a16="http://schemas.microsoft.com/office/drawing/2014/main" id="{34931002-8267-422F-8DD6-F2FC959765B5}"/>
              </a:ext>
            </a:extLst>
          </p:cNvPr>
          <p:cNvPicPr>
            <a:picLocks xmlns:a="http://schemas.openxmlformats.org/drawingml/2006/main" noChangeAspect="1"/>
          </p:cNvPicPr>
          <p:nvPr/>
        </p:nvPicPr>
        <p:blipFill>
          <a:blip xmlns:r="http://schemas.openxmlformats.org/officeDocument/2006/relationships" xmlns:a="http://schemas.openxmlformats.org/drawingml/2006/main" r:embed="R3a5427a8c0c947c8"/>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11" name="text-9">
            <a:extLst xmlns:a="http://schemas.openxmlformats.org/drawingml/2006/main">
              <a:ext uri="{FF2B5EF4-FFF2-40B4-BE49-F238E27FC236}">
                <a16:creationId xmlns:a16="http://schemas.microsoft.com/office/drawing/2014/main" id="{915A9451-4078-4973-B43F-453B5233E830}"/>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12" name="text-10">
            <a:extLst xmlns:a="http://schemas.openxmlformats.org/drawingml/2006/main">
              <a:ext uri="{FF2B5EF4-FFF2-40B4-BE49-F238E27FC236}">
                <a16:creationId xmlns:a16="http://schemas.microsoft.com/office/drawing/2014/main" id="{9F835F71-A9FA-442E-8367-CEE828FE4946}"/>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23</a:t>
            </a:r>
          </a:p>
        </p:txBody>
      </p:sp>
    </p:spTree>
    <p:extLst>
      <p:ext uri="{BB962C8B-B14F-4D97-AF65-F5344CB8AC3E}">
        <p14:creationId xmlns:p14="http://schemas.microsoft.com/office/powerpoint/2010/main" val="562234501"/>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F68717AA-BA20-43BC-81BF-C1C969D4AD0B}"/>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CALCULATORS / PRACTICAL USE</a:t>
            </a:r>
          </a:p>
        </p:txBody>
      </p:sp>
      <p:sp>
        <p:nvSpPr>
          <p:cNvPr id="2" name="text-1">
            <a:extLst xmlns:a="http://schemas.openxmlformats.org/drawingml/2006/main">
              <a:ext uri="{FF2B5EF4-FFF2-40B4-BE49-F238E27FC236}">
                <a16:creationId xmlns:a16="http://schemas.microsoft.com/office/drawing/2014/main" id="{E596AEE6-0CC8-4DC8-93D4-8D00E61B42C1}"/>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Where I’m using this</a:t>
            </a:r>
          </a:p>
        </p:txBody>
      </p:sp>
      <p:sp>
        <p:nvSpPr>
          <p:cNvPr id="3" name="text-2">
            <a:extLst xmlns:a="http://schemas.openxmlformats.org/drawingml/2006/main">
              <a:ext uri="{FF2B5EF4-FFF2-40B4-BE49-F238E27FC236}">
                <a16:creationId xmlns:a16="http://schemas.microsoft.com/office/drawing/2014/main" id="{6539BAF3-10CB-424C-852A-5ACBC0F8D286}"/>
              </a:ext>
            </a:extLst>
          </p:cNvPr>
          <p:cNvSpPr>
            <a:spLocks xmlns:a="http://schemas.openxmlformats.org/drawingml/2006/main" noGrp="1"/>
          </p:cNvSpPr>
          <p:nvPr/>
        </p:nvSpPr>
        <p:spPr>
          <a:xfrm xmlns:a="http://schemas.openxmlformats.org/drawingml/2006/main">
            <a:off x="609600" y="2476500"/>
            <a:ext cx="108585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01D3A"/>
                </a:solidFill>
                <a:latin typeface="Liberation Sans"/>
                <a:ea typeface="Liberation Sans"/>
                <a:cs typeface="Liberation Sans"/>
              </a:defRPr>
            </a:defPPr>
          </a:lstStyle>
          <a:p xmlns:a="http://schemas.openxmlformats.org/drawingml/2006/main">
            <a:pPr>
              <a:defRPr sz="3225" b="1">
                <a:solidFill>
                  <a:srgbClr val="101D3A"/>
                </a:solidFill>
                <a:latin typeface="Liberation Sans"/>
                <a:ea typeface="Liberation Sans"/>
                <a:cs typeface="Liberation Sans"/>
              </a:defRPr>
            </a:pPr>
            <a:r>
              <a:rPr sz="3225" b="1">
                <a:solidFill>
                  <a:srgbClr val="101D3A"/>
                </a:solidFill>
                <a:latin typeface="Liberation Sans"/>
                <a:ea typeface="Liberation Sans"/>
                <a:cs typeface="Liberation Sans"/>
              </a:rPr>
              <a:t>Modeling options on my website.</a:t>
            </a:r>
          </a:p>
        </p:txBody>
      </p:sp>
      <p:sp>
        <p:nvSpPr>
          <p:cNvPr id="4" name="text-3">
            <a:extLst xmlns:a="http://schemas.openxmlformats.org/drawingml/2006/main">
              <a:ext uri="{FF2B5EF4-FFF2-40B4-BE49-F238E27FC236}">
                <a16:creationId xmlns:a16="http://schemas.microsoft.com/office/drawing/2014/main" id="{7FF5EA88-F026-4CEC-8E7D-6C49EF70AAF2}"/>
              </a:ext>
            </a:extLst>
          </p:cNvPr>
          <p:cNvSpPr>
            <a:spLocks xmlns:a="http://schemas.openxmlformats.org/drawingml/2006/main" noGrp="1"/>
          </p:cNvSpPr>
          <p:nvPr/>
        </p:nvSpPr>
        <p:spPr>
          <a:xfrm xmlns:a="http://schemas.openxmlformats.org/drawingml/2006/main">
            <a:off x="609600" y="3905250"/>
            <a:ext cx="108585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1">
                <a:solidFill>
                  <a:srgbClr val="101D3A"/>
                </a:solidFill>
                <a:latin typeface="Liberation Sans"/>
                <a:ea typeface="Liberation Sans"/>
                <a:cs typeface="Liberation Sans"/>
              </a:defRPr>
            </a:defPPr>
          </a:lstStyle>
          <a:p xmlns:a="http://schemas.openxmlformats.org/drawingml/2006/main">
            <a:pPr>
              <a:defRPr sz="3225" b="1">
                <a:solidFill>
                  <a:srgbClr val="101D3A"/>
                </a:solidFill>
                <a:latin typeface="Liberation Sans"/>
                <a:ea typeface="Liberation Sans"/>
                <a:cs typeface="Liberation Sans"/>
              </a:defRPr>
            </a:pPr>
            <a:r>
              <a:rPr sz="3225" b="1">
                <a:solidFill>
                  <a:srgbClr val="101D3A"/>
                </a:solidFill>
                <a:latin typeface="Liberation Sans"/>
                <a:ea typeface="Liberation Sans"/>
                <a:cs typeface="Liberation Sans"/>
              </a:rPr>
              <a:t>Helping a customer review a proposal</a:t>
            </a:r>
          </a:p>
          <a:p xmlns:a="http://schemas.openxmlformats.org/drawingml/2006/main">
            <a:pPr>
              <a:defRPr sz="3225" b="1">
                <a:solidFill>
                  <a:srgbClr val="101D3A"/>
                </a:solidFill>
                <a:latin typeface="Liberation Sans"/>
                <a:ea typeface="Liberation Sans"/>
                <a:cs typeface="Liberation Sans"/>
              </a:defRPr>
            </a:pPr>
            <a:r>
              <a:rPr sz="3225" b="1">
                <a:solidFill>
                  <a:srgbClr val="101D3A"/>
                </a:solidFill>
                <a:latin typeface="Liberation Sans"/>
                <a:ea typeface="Liberation Sans"/>
                <a:cs typeface="Liberation Sans"/>
              </a:rPr>
              <a:t>for the next phase of a build.</a:t>
            </a:r>
          </a:p>
        </p:txBody>
      </p:sp>
      <p:sp>
        <p:nvSpPr>
          <p:cNvPr id="5" name="text-4">
            <a:extLst xmlns:a="http://schemas.openxmlformats.org/drawingml/2006/main">
              <a:ext uri="{FF2B5EF4-FFF2-40B4-BE49-F238E27FC236}">
                <a16:creationId xmlns:a16="http://schemas.microsoft.com/office/drawing/2014/main" id="{02A2B5A4-4372-40AB-A7A6-8649162E63AC}"/>
              </a:ext>
            </a:extLst>
          </p:cNvPr>
          <p:cNvSpPr>
            <a:spLocks xmlns:a="http://schemas.openxmlformats.org/drawingml/2006/main" noGrp="1"/>
          </p:cNvSpPr>
          <p:nvPr/>
        </p:nvSpPr>
        <p:spPr>
          <a:xfrm xmlns:a="http://schemas.openxmlformats.org/drawingml/2006/main">
            <a:off x="609600" y="5715000"/>
            <a:ext cx="10858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0">
                <a:solidFill>
                  <a:srgbClr val="2F6B49"/>
                </a:solidFill>
                <a:latin typeface="Liberation Sans"/>
                <a:ea typeface="Liberation Sans"/>
                <a:cs typeface="Liberation Sans"/>
              </a:defRPr>
            </a:defPPr>
          </a:lstStyle>
          <a:p xmlns:a="http://schemas.openxmlformats.org/drawingml/2006/main">
            <a:pPr>
              <a:defRPr sz="1875" b="0">
                <a:solidFill>
                  <a:srgbClr val="2F6B49"/>
                </a:solidFill>
                <a:latin typeface="Liberation Sans"/>
                <a:ea typeface="Liberation Sans"/>
                <a:cs typeface="Liberation Sans"/>
              </a:defRPr>
            </a:pPr>
            <a:r>
              <a:rPr sz="1875" b="0">
                <a:solidFill>
                  <a:srgbClr val="2F6B49"/>
                </a:solidFill>
                <a:latin typeface="Liberation Sans"/>
                <a:ea typeface="Liberation Sans"/>
                <a:cs typeface="Liberation Sans"/>
              </a:rPr>
              <a:t>Change the assumptions. Keep the formulas visible.</a:t>
            </a:r>
          </a:p>
        </p:txBody>
      </p:sp>
      <p:sp>
        <p:nvSpPr>
          <p:cNvPr id="6" name="">
            <a:extLst xmlns:a="http://schemas.openxmlformats.org/drawingml/2006/main">
              <a:ext uri="{FF2B5EF4-FFF2-40B4-BE49-F238E27FC236}">
                <a16:creationId xmlns:a16="http://schemas.microsoft.com/office/drawing/2014/main" id="{20712019-5677-4B40-A3BE-4808D636D82A}"/>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7" name="">
            <a:extLst xmlns:a="http://schemas.openxmlformats.org/drawingml/2006/main">
              <a:ext uri="{FF2B5EF4-FFF2-40B4-BE49-F238E27FC236}">
                <a16:creationId xmlns:a16="http://schemas.microsoft.com/office/drawing/2014/main" id="{340F1567-5F7A-4F47-BA7F-F10CCCEAE93A}"/>
              </a:ext>
            </a:extLst>
          </p:cNvPr>
          <p:cNvPicPr>
            <a:picLocks xmlns:a="http://schemas.openxmlformats.org/drawingml/2006/main" noChangeAspect="1"/>
          </p:cNvPicPr>
          <p:nvPr/>
        </p:nvPicPr>
        <p:blipFill>
          <a:blip xmlns:r="http://schemas.openxmlformats.org/officeDocument/2006/relationships" xmlns:a="http://schemas.openxmlformats.org/drawingml/2006/main" r:embed="R151f459db14d495a"/>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8" name="text-6">
            <a:extLst xmlns:a="http://schemas.openxmlformats.org/drawingml/2006/main">
              <a:ext uri="{FF2B5EF4-FFF2-40B4-BE49-F238E27FC236}">
                <a16:creationId xmlns:a16="http://schemas.microsoft.com/office/drawing/2014/main" id="{7FD7E9FF-F9D8-4B1C-8D37-F44BD73CA709}"/>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9" name="text-7">
            <a:extLst xmlns:a="http://schemas.openxmlformats.org/drawingml/2006/main">
              <a:ext uri="{FF2B5EF4-FFF2-40B4-BE49-F238E27FC236}">
                <a16:creationId xmlns:a16="http://schemas.microsoft.com/office/drawing/2014/main" id="{6C8DEABF-D3CA-49EE-B6D7-8CF2FFA4CB24}"/>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24</a:t>
            </a:r>
          </a:p>
        </p:txBody>
      </p:sp>
    </p:spTree>
    <p:extLst>
      <p:ext uri="{BB962C8B-B14F-4D97-AF65-F5344CB8AC3E}">
        <p14:creationId xmlns:p14="http://schemas.microsoft.com/office/powerpoint/2010/main" val="35177913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text-0">
            <a:extLst xmlns:a="http://schemas.openxmlformats.org/drawingml/2006/main">
              <a:ext uri="{FF2B5EF4-FFF2-40B4-BE49-F238E27FC236}">
                <a16:creationId xmlns:a16="http://schemas.microsoft.com/office/drawing/2014/main" id="{ADE01A3E-7F70-476B-8EC7-42027329D5CB}"/>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READ MORE</a:t>
            </a:r>
          </a:p>
        </p:txBody>
      </p:sp>
      <p:sp>
        <p:nvSpPr>
          <p:cNvPr id="2" name="text-1">
            <a:extLst xmlns:a="http://schemas.openxmlformats.org/drawingml/2006/main">
              <a:ext uri="{FF2B5EF4-FFF2-40B4-BE49-F238E27FC236}">
                <a16:creationId xmlns:a16="http://schemas.microsoft.com/office/drawing/2014/main" id="{B9216729-6826-48E8-9364-54EA401725DB}"/>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Sources behind this week’s discussion</a:t>
            </a:r>
          </a:p>
        </p:txBody>
      </p:sp>
      <p:sp>
        <p:nvSpPr>
          <p:cNvPr id="3" name="">
            <a:extLst xmlns:a="http://schemas.openxmlformats.org/drawingml/2006/main">
              <a:ext uri="{FF2B5EF4-FFF2-40B4-BE49-F238E27FC236}">
                <a16:creationId xmlns:a16="http://schemas.microsoft.com/office/drawing/2014/main" id="{AD5A67AC-6F20-41AC-8DFA-17C02D4332CD}"/>
              </a:ext>
            </a:extLst>
          </p:cNvPr>
          <p:cNvSpPr>
            <a:spLocks xmlns:a="http://schemas.openxmlformats.org/drawingml/2006/main" noGrp="1"/>
          </p:cNvSpPr>
          <p:nvPr/>
        </p:nvSpPr>
        <p:spPr>
          <a:xfrm xmlns:a="http://schemas.openxmlformats.org/drawingml/2006/main">
            <a:off x="609600" y="2095500"/>
            <a:ext cx="10972800" cy="60960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4" name="text-3">
            <a:extLst xmlns:a="http://schemas.openxmlformats.org/drawingml/2006/main">
              <a:ext uri="{FF2B5EF4-FFF2-40B4-BE49-F238E27FC236}">
                <a16:creationId xmlns:a16="http://schemas.microsoft.com/office/drawing/2014/main" id="{C1F52901-A3BD-4CAD-A6B5-FFF69AC31FD4}"/>
              </a:ext>
            </a:extLst>
          </p:cNvPr>
          <p:cNvSpPr>
            <a:spLocks xmlns:a="http://schemas.openxmlformats.org/drawingml/2006/main" noGrp="1"/>
          </p:cNvSpPr>
          <p:nvPr/>
        </p:nvSpPr>
        <p:spPr>
          <a:xfrm xmlns:a="http://schemas.openxmlformats.org/drawingml/2006/main">
            <a:off x="762000" y="2266950"/>
            <a:ext cx="200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101D3A"/>
                </a:solidFill>
                <a:latin typeface="Liberation Sans"/>
                <a:ea typeface="Liberation Sans"/>
                <a:cs typeface="Liberation Sans"/>
              </a:defRPr>
            </a:defPPr>
          </a:lstStyle>
          <a:p xmlns:a="http://schemas.openxmlformats.org/drawingml/2006/main">
            <a:pPr>
              <a:defRPr sz="1725" b="1">
                <a:solidFill>
                  <a:srgbClr val="101D3A"/>
                </a:solidFill>
                <a:latin typeface="Liberation Sans"/>
                <a:ea typeface="Liberation Sans"/>
                <a:cs typeface="Liberation Sans"/>
              </a:defRPr>
            </a:pPr>
            <a:r>
              <a:rPr sz="1725" b="1">
                <a:solidFill>
                  <a:srgbClr val="101D3A"/>
                </a:solidFill>
                <a:latin typeface="Liberation Sans"/>
                <a:ea typeface="Liberation Sans"/>
                <a:cs typeface="Liberation Sans"/>
              </a:rPr>
              <a:t>OpenAI</a:t>
            </a:r>
          </a:p>
        </p:txBody>
      </p:sp>
      <p:sp>
        <p:nvSpPr>
          <p:cNvPr id="5" name="text-4">
            <a:extLst xmlns:a="http://schemas.openxmlformats.org/drawingml/2006/main">
              <a:ext uri="{FF2B5EF4-FFF2-40B4-BE49-F238E27FC236}">
                <a16:creationId xmlns:a16="http://schemas.microsoft.com/office/drawing/2014/main" id="{C7EC9612-0060-4EA8-AD5B-F7276B0AE759}"/>
              </a:ext>
            </a:extLst>
          </p:cNvPr>
          <p:cNvSpPr>
            <a:spLocks xmlns:a="http://schemas.openxmlformats.org/drawingml/2006/main" noGrp="1"/>
          </p:cNvSpPr>
          <p:nvPr/>
        </p:nvSpPr>
        <p:spPr>
          <a:xfrm xmlns:a="http://schemas.openxmlformats.org/drawingml/2006/main">
            <a:off x="2762250" y="2266950"/>
            <a:ext cx="619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Visualizations and interactive calculators</a:t>
            </a:r>
          </a:p>
        </p:txBody>
      </p:sp>
      <p:sp>
        <p:nvSpPr>
          <p:cNvPr id="6" name="text-5">
            <a:extLst xmlns:a="http://schemas.openxmlformats.org/drawingml/2006/main">
              <a:ext uri="{FF2B5EF4-FFF2-40B4-BE49-F238E27FC236}">
                <a16:creationId xmlns:a16="http://schemas.microsoft.com/office/drawing/2014/main" id="{818B155F-C68C-44E3-8224-07BC1803BDFE}"/>
              </a:ext>
            </a:extLst>
          </p:cNvPr>
          <p:cNvSpPr>
            <a:spLocks xmlns:a="http://schemas.openxmlformats.org/drawingml/2006/main" noGrp="1"/>
          </p:cNvSpPr>
          <p:nvPr/>
        </p:nvSpPr>
        <p:spPr>
          <a:xfrm xmlns:a="http://schemas.openxmlformats.org/drawingml/2006/main">
            <a:off x="9144000" y="2266950"/>
            <a:ext cx="2333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101D3A"/>
                </a:solidFill>
                <a:latin typeface="Liberation Sans"/>
                <a:ea typeface="Liberation Sans"/>
                <a:cs typeface="Liberation Sans"/>
              </a:defRPr>
            </a:defPPr>
          </a:lstStyle>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Checked Oct 15, 2026</a:t>
            </a:r>
          </a:p>
        </p:txBody>
      </p:sp>
      <p:sp>
        <p:nvSpPr>
          <p:cNvPr id="7" name="">
            <a:extLst xmlns:a="http://schemas.openxmlformats.org/drawingml/2006/main">
              <a:ext uri="{FF2B5EF4-FFF2-40B4-BE49-F238E27FC236}">
                <a16:creationId xmlns:a16="http://schemas.microsoft.com/office/drawing/2014/main" id="{60C7B286-CFE5-4858-924B-850740A6F582}"/>
              </a:ext>
            </a:extLst>
          </p:cNvPr>
          <p:cNvSpPr>
            <a:spLocks xmlns:a="http://schemas.openxmlformats.org/drawingml/2006/main" noGrp="1"/>
          </p:cNvSpPr>
          <p:nvPr/>
        </p:nvSpPr>
        <p:spPr>
          <a:xfrm xmlns:a="http://schemas.openxmlformats.org/drawingml/2006/main">
            <a:off x="609600" y="2762250"/>
            <a:ext cx="10972800"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B8905FA4-A6B9-4B48-B4CA-3374B945CBFD}"/>
              </a:ext>
            </a:extLst>
          </p:cNvPr>
          <p:cNvSpPr>
            <a:spLocks xmlns:a="http://schemas.openxmlformats.org/drawingml/2006/main" noGrp="1"/>
          </p:cNvSpPr>
          <p:nvPr/>
        </p:nvSpPr>
        <p:spPr>
          <a:xfrm xmlns:a="http://schemas.openxmlformats.org/drawingml/2006/main">
            <a:off x="762000" y="2933700"/>
            <a:ext cx="200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101D3A"/>
                </a:solidFill>
                <a:latin typeface="Liberation Sans"/>
                <a:ea typeface="Liberation Sans"/>
                <a:cs typeface="Liberation Sans"/>
              </a:defRPr>
            </a:defPPr>
          </a:lstStyle>
          <a:p xmlns:a="http://schemas.openxmlformats.org/drawingml/2006/main">
            <a:pPr>
              <a:defRPr sz="1725" b="1">
                <a:solidFill>
                  <a:srgbClr val="101D3A"/>
                </a:solidFill>
                <a:latin typeface="Liberation Sans"/>
                <a:ea typeface="Liberation Sans"/>
                <a:cs typeface="Liberation Sans"/>
              </a:defRPr>
            </a:pPr>
            <a:r>
              <a:rPr sz="1725" b="1">
                <a:solidFill>
                  <a:srgbClr val="101D3A"/>
                </a:solidFill>
                <a:latin typeface="Liberation Sans"/>
                <a:ea typeface="Liberation Sans"/>
                <a:cs typeface="Liberation Sans"/>
              </a:rPr>
              <a:t>OpenAI</a:t>
            </a:r>
          </a:p>
        </p:txBody>
      </p:sp>
      <p:sp>
        <p:nvSpPr>
          <p:cNvPr id="9" name="text-8">
            <a:extLst xmlns:a="http://schemas.openxmlformats.org/drawingml/2006/main">
              <a:ext uri="{FF2B5EF4-FFF2-40B4-BE49-F238E27FC236}">
                <a16:creationId xmlns:a16="http://schemas.microsoft.com/office/drawing/2014/main" id="{B8FB165E-DDC4-4B0B-B9A0-071759DC2F14}"/>
              </a:ext>
            </a:extLst>
          </p:cNvPr>
          <p:cNvSpPr>
            <a:spLocks xmlns:a="http://schemas.openxmlformats.org/drawingml/2006/main" noGrp="1"/>
          </p:cNvSpPr>
          <p:nvPr/>
        </p:nvSpPr>
        <p:spPr>
          <a:xfrm xmlns:a="http://schemas.openxmlformats.org/drawingml/2006/main">
            <a:off x="2762250" y="2933700"/>
            <a:ext cx="619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Meet dots</a:t>
            </a:r>
          </a:p>
        </p:txBody>
      </p:sp>
      <p:sp>
        <p:nvSpPr>
          <p:cNvPr id="10" name="text-9">
            <a:extLst xmlns:a="http://schemas.openxmlformats.org/drawingml/2006/main">
              <a:ext uri="{FF2B5EF4-FFF2-40B4-BE49-F238E27FC236}">
                <a16:creationId xmlns:a16="http://schemas.microsoft.com/office/drawing/2014/main" id="{1158C7E0-2C15-4B0A-8BE1-02903DA36A72}"/>
              </a:ext>
            </a:extLst>
          </p:cNvPr>
          <p:cNvSpPr>
            <a:spLocks xmlns:a="http://schemas.openxmlformats.org/drawingml/2006/main" noGrp="1"/>
          </p:cNvSpPr>
          <p:nvPr/>
        </p:nvSpPr>
        <p:spPr>
          <a:xfrm xmlns:a="http://schemas.openxmlformats.org/drawingml/2006/main">
            <a:off x="9144000" y="2933700"/>
            <a:ext cx="2333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101D3A"/>
                </a:solidFill>
                <a:latin typeface="Liberation Sans"/>
                <a:ea typeface="Liberation Sans"/>
                <a:cs typeface="Liberation Sans"/>
              </a:defRPr>
            </a:defPPr>
          </a:lstStyle>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Checked Oct 15, 2026</a:t>
            </a:r>
          </a:p>
        </p:txBody>
      </p:sp>
      <p:sp>
        <p:nvSpPr>
          <p:cNvPr id="11" name="">
            <a:extLst xmlns:a="http://schemas.openxmlformats.org/drawingml/2006/main">
              <a:ext uri="{FF2B5EF4-FFF2-40B4-BE49-F238E27FC236}">
                <a16:creationId xmlns:a16="http://schemas.microsoft.com/office/drawing/2014/main" id="{ACA4CA9C-83F2-47B4-BA03-7ACA47B9E7E7}"/>
              </a:ext>
            </a:extLst>
          </p:cNvPr>
          <p:cNvSpPr>
            <a:spLocks xmlns:a="http://schemas.openxmlformats.org/drawingml/2006/main" noGrp="1"/>
          </p:cNvSpPr>
          <p:nvPr/>
        </p:nvSpPr>
        <p:spPr>
          <a:xfrm xmlns:a="http://schemas.openxmlformats.org/drawingml/2006/main">
            <a:off x="609600" y="3429000"/>
            <a:ext cx="10972800" cy="60960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12" name="text-11">
            <a:extLst xmlns:a="http://schemas.openxmlformats.org/drawingml/2006/main">
              <a:ext uri="{FF2B5EF4-FFF2-40B4-BE49-F238E27FC236}">
                <a16:creationId xmlns:a16="http://schemas.microsoft.com/office/drawing/2014/main" id="{9F6F1BE2-C1CB-4D42-9696-91B12B464EBE}"/>
              </a:ext>
            </a:extLst>
          </p:cNvPr>
          <p:cNvSpPr>
            <a:spLocks xmlns:a="http://schemas.openxmlformats.org/drawingml/2006/main" noGrp="1"/>
          </p:cNvSpPr>
          <p:nvPr/>
        </p:nvSpPr>
        <p:spPr>
          <a:xfrm xmlns:a="http://schemas.openxmlformats.org/drawingml/2006/main">
            <a:off x="762000" y="3600450"/>
            <a:ext cx="200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101D3A"/>
                </a:solidFill>
                <a:latin typeface="Liberation Sans"/>
                <a:ea typeface="Liberation Sans"/>
                <a:cs typeface="Liberation Sans"/>
              </a:defRPr>
            </a:defPPr>
          </a:lstStyle>
          <a:p xmlns:a="http://schemas.openxmlformats.org/drawingml/2006/main">
            <a:pPr>
              <a:defRPr sz="1725" b="1">
                <a:solidFill>
                  <a:srgbClr val="101D3A"/>
                </a:solidFill>
                <a:latin typeface="Liberation Sans"/>
                <a:ea typeface="Liberation Sans"/>
                <a:cs typeface="Liberation Sans"/>
              </a:defRPr>
            </a:pPr>
            <a:r>
              <a:rPr sz="1725" b="1">
                <a:solidFill>
                  <a:srgbClr val="101D3A"/>
                </a:solidFill>
                <a:latin typeface="Liberation Sans"/>
                <a:ea typeface="Liberation Sans"/>
                <a:cs typeface="Liberation Sans"/>
              </a:rPr>
              <a:t>Meta</a:t>
            </a:r>
          </a:p>
        </p:txBody>
      </p:sp>
      <p:sp>
        <p:nvSpPr>
          <p:cNvPr id="13" name="text-12">
            <a:extLst xmlns:a="http://schemas.openxmlformats.org/drawingml/2006/main">
              <a:ext uri="{FF2B5EF4-FFF2-40B4-BE49-F238E27FC236}">
                <a16:creationId xmlns:a16="http://schemas.microsoft.com/office/drawing/2014/main" id="{717D9843-7C9B-4040-A18B-8F57F3F71C3E}"/>
              </a:ext>
            </a:extLst>
          </p:cNvPr>
          <p:cNvSpPr>
            <a:spLocks xmlns:a="http://schemas.openxmlformats.org/drawingml/2006/main" noGrp="1"/>
          </p:cNvSpPr>
          <p:nvPr/>
        </p:nvSpPr>
        <p:spPr>
          <a:xfrm xmlns:a="http://schemas.openxmlformats.org/drawingml/2006/main">
            <a:off x="2762250" y="3600450"/>
            <a:ext cx="619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Muse Wonder and Muse Wonder Full</a:t>
            </a:r>
          </a:p>
        </p:txBody>
      </p:sp>
      <p:sp>
        <p:nvSpPr>
          <p:cNvPr id="14" name="text-13">
            <a:extLst xmlns:a="http://schemas.openxmlformats.org/drawingml/2006/main">
              <a:ext uri="{FF2B5EF4-FFF2-40B4-BE49-F238E27FC236}">
                <a16:creationId xmlns:a16="http://schemas.microsoft.com/office/drawing/2014/main" id="{DEB3ACE9-90D2-4BE1-A8E9-E4B1AB71C716}"/>
              </a:ext>
            </a:extLst>
          </p:cNvPr>
          <p:cNvSpPr>
            <a:spLocks xmlns:a="http://schemas.openxmlformats.org/drawingml/2006/main" noGrp="1"/>
          </p:cNvSpPr>
          <p:nvPr/>
        </p:nvSpPr>
        <p:spPr>
          <a:xfrm xmlns:a="http://schemas.openxmlformats.org/drawingml/2006/main">
            <a:off x="9144000" y="3600450"/>
            <a:ext cx="2333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101D3A"/>
                </a:solidFill>
                <a:latin typeface="Liberation Sans"/>
                <a:ea typeface="Liberation Sans"/>
                <a:cs typeface="Liberation Sans"/>
              </a:defRPr>
            </a:defPPr>
          </a:lstStyle>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Oct 12, 2026</a:t>
            </a:r>
          </a:p>
        </p:txBody>
      </p:sp>
      <p:sp>
        <p:nvSpPr>
          <p:cNvPr id="15" name="">
            <a:extLst xmlns:a="http://schemas.openxmlformats.org/drawingml/2006/main">
              <a:ext uri="{FF2B5EF4-FFF2-40B4-BE49-F238E27FC236}">
                <a16:creationId xmlns:a16="http://schemas.microsoft.com/office/drawing/2014/main" id="{A5FA00C8-A924-45FF-BAAE-3E9039E759C8}"/>
              </a:ext>
            </a:extLst>
          </p:cNvPr>
          <p:cNvSpPr>
            <a:spLocks xmlns:a="http://schemas.openxmlformats.org/drawingml/2006/main" noGrp="1"/>
          </p:cNvSpPr>
          <p:nvPr/>
        </p:nvSpPr>
        <p:spPr>
          <a:xfrm xmlns:a="http://schemas.openxmlformats.org/drawingml/2006/main">
            <a:off x="609600" y="4095750"/>
            <a:ext cx="10972800"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16" name="text-15">
            <a:extLst xmlns:a="http://schemas.openxmlformats.org/drawingml/2006/main">
              <a:ext uri="{FF2B5EF4-FFF2-40B4-BE49-F238E27FC236}">
                <a16:creationId xmlns:a16="http://schemas.microsoft.com/office/drawing/2014/main" id="{3F02CE81-375E-4766-BACA-2E3D893EE38E}"/>
              </a:ext>
            </a:extLst>
          </p:cNvPr>
          <p:cNvSpPr>
            <a:spLocks xmlns:a="http://schemas.openxmlformats.org/drawingml/2006/main" noGrp="1"/>
          </p:cNvSpPr>
          <p:nvPr/>
        </p:nvSpPr>
        <p:spPr>
          <a:xfrm xmlns:a="http://schemas.openxmlformats.org/drawingml/2006/main">
            <a:off x="762000" y="4267200"/>
            <a:ext cx="200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101D3A"/>
                </a:solidFill>
                <a:latin typeface="Liberation Sans"/>
                <a:ea typeface="Liberation Sans"/>
                <a:cs typeface="Liberation Sans"/>
              </a:defRPr>
            </a:defPPr>
          </a:lstStyle>
          <a:p xmlns:a="http://schemas.openxmlformats.org/drawingml/2006/main">
            <a:pPr>
              <a:defRPr sz="1725" b="1">
                <a:solidFill>
                  <a:srgbClr val="101D3A"/>
                </a:solidFill>
                <a:latin typeface="Liberation Sans"/>
                <a:ea typeface="Liberation Sans"/>
                <a:cs typeface="Liberation Sans"/>
              </a:defRPr>
            </a:pPr>
            <a:r>
              <a:rPr sz="1725" b="1">
                <a:solidFill>
                  <a:srgbClr val="101D3A"/>
                </a:solidFill>
                <a:latin typeface="Liberation Sans"/>
                <a:ea typeface="Liberation Sans"/>
                <a:cs typeface="Liberation Sans"/>
              </a:rPr>
              <a:t>Deloitte</a:t>
            </a:r>
          </a:p>
        </p:txBody>
      </p:sp>
      <p:sp>
        <p:nvSpPr>
          <p:cNvPr id="17" name="text-16">
            <a:extLst xmlns:a="http://schemas.openxmlformats.org/drawingml/2006/main">
              <a:ext uri="{FF2B5EF4-FFF2-40B4-BE49-F238E27FC236}">
                <a16:creationId xmlns:a16="http://schemas.microsoft.com/office/drawing/2014/main" id="{BCD31109-870A-4817-B168-2A614ED64F4A}"/>
              </a:ext>
            </a:extLst>
          </p:cNvPr>
          <p:cNvSpPr>
            <a:spLocks xmlns:a="http://schemas.openxmlformats.org/drawingml/2006/main" noGrp="1"/>
          </p:cNvSpPr>
          <p:nvPr/>
        </p:nvSpPr>
        <p:spPr>
          <a:xfrm xmlns:a="http://schemas.openxmlformats.org/drawingml/2006/main">
            <a:off x="2762250" y="4267200"/>
            <a:ext cx="619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Personalized AI agents at work</a:t>
            </a:r>
          </a:p>
        </p:txBody>
      </p:sp>
      <p:sp>
        <p:nvSpPr>
          <p:cNvPr id="18" name="text-17">
            <a:extLst xmlns:a="http://schemas.openxmlformats.org/drawingml/2006/main">
              <a:ext uri="{FF2B5EF4-FFF2-40B4-BE49-F238E27FC236}">
                <a16:creationId xmlns:a16="http://schemas.microsoft.com/office/drawing/2014/main" id="{0318C6F0-56C9-4130-921A-9A2280D837CE}"/>
              </a:ext>
            </a:extLst>
          </p:cNvPr>
          <p:cNvSpPr>
            <a:spLocks xmlns:a="http://schemas.openxmlformats.org/drawingml/2006/main" noGrp="1"/>
          </p:cNvSpPr>
          <p:nvPr/>
        </p:nvSpPr>
        <p:spPr>
          <a:xfrm xmlns:a="http://schemas.openxmlformats.org/drawingml/2006/main">
            <a:off x="9144000" y="4267200"/>
            <a:ext cx="2333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101D3A"/>
                </a:solidFill>
                <a:latin typeface="Liberation Sans"/>
                <a:ea typeface="Liberation Sans"/>
                <a:cs typeface="Liberation Sans"/>
              </a:defRPr>
            </a:defPPr>
          </a:lstStyle>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Oct 12, 2026</a:t>
            </a:r>
          </a:p>
        </p:txBody>
      </p:sp>
      <p:sp>
        <p:nvSpPr>
          <p:cNvPr id="19" name="">
            <a:extLst xmlns:a="http://schemas.openxmlformats.org/drawingml/2006/main">
              <a:ext uri="{FF2B5EF4-FFF2-40B4-BE49-F238E27FC236}">
                <a16:creationId xmlns:a16="http://schemas.microsoft.com/office/drawing/2014/main" id="{14E6D353-8336-45C8-B6B2-659E388A7253}"/>
              </a:ext>
            </a:extLst>
          </p:cNvPr>
          <p:cNvSpPr>
            <a:spLocks xmlns:a="http://schemas.openxmlformats.org/drawingml/2006/main" noGrp="1"/>
          </p:cNvSpPr>
          <p:nvPr/>
        </p:nvSpPr>
        <p:spPr>
          <a:xfrm xmlns:a="http://schemas.openxmlformats.org/drawingml/2006/main">
            <a:off x="609600" y="4762500"/>
            <a:ext cx="10972800" cy="609600"/>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20" name="text-19">
            <a:extLst xmlns:a="http://schemas.openxmlformats.org/drawingml/2006/main">
              <a:ext uri="{FF2B5EF4-FFF2-40B4-BE49-F238E27FC236}">
                <a16:creationId xmlns:a16="http://schemas.microsoft.com/office/drawing/2014/main" id="{2A795D3D-B5C2-4F80-920E-EDD1B9E80E21}"/>
              </a:ext>
            </a:extLst>
          </p:cNvPr>
          <p:cNvSpPr>
            <a:spLocks xmlns:a="http://schemas.openxmlformats.org/drawingml/2006/main" noGrp="1"/>
          </p:cNvSpPr>
          <p:nvPr/>
        </p:nvSpPr>
        <p:spPr>
          <a:xfrm xmlns:a="http://schemas.openxmlformats.org/drawingml/2006/main">
            <a:off x="762000" y="4933950"/>
            <a:ext cx="2000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1">
                <a:solidFill>
                  <a:srgbClr val="101D3A"/>
                </a:solidFill>
                <a:latin typeface="Liberation Sans"/>
                <a:ea typeface="Liberation Sans"/>
                <a:cs typeface="Liberation Sans"/>
              </a:defRPr>
            </a:defPPr>
          </a:lstStyle>
          <a:p xmlns:a="http://schemas.openxmlformats.org/drawingml/2006/main">
            <a:pPr>
              <a:defRPr sz="1725" b="1">
                <a:solidFill>
                  <a:srgbClr val="101D3A"/>
                </a:solidFill>
                <a:latin typeface="Liberation Sans"/>
                <a:ea typeface="Liberation Sans"/>
                <a:cs typeface="Liberation Sans"/>
              </a:defRPr>
            </a:pPr>
            <a:r>
              <a:rPr sz="1725" b="1">
                <a:solidFill>
                  <a:srgbClr val="101D3A"/>
                </a:solidFill>
                <a:latin typeface="Liberation Sans"/>
                <a:ea typeface="Liberation Sans"/>
                <a:cs typeface="Liberation Sans"/>
              </a:rPr>
              <a:t>Hawksmoor</a:t>
            </a:r>
          </a:p>
        </p:txBody>
      </p:sp>
      <p:sp>
        <p:nvSpPr>
          <p:cNvPr id="21" name="text-20">
            <a:extLst xmlns:a="http://schemas.openxmlformats.org/drawingml/2006/main">
              <a:ext uri="{FF2B5EF4-FFF2-40B4-BE49-F238E27FC236}">
                <a16:creationId xmlns:a16="http://schemas.microsoft.com/office/drawing/2014/main" id="{CB0D11C6-9C71-4E01-AC2D-7A599E71FD5B}"/>
              </a:ext>
            </a:extLst>
          </p:cNvPr>
          <p:cNvSpPr>
            <a:spLocks xmlns:a="http://schemas.openxmlformats.org/drawingml/2006/main" noGrp="1"/>
          </p:cNvSpPr>
          <p:nvPr/>
        </p:nvSpPr>
        <p:spPr>
          <a:xfrm xmlns:a="http://schemas.openxmlformats.org/drawingml/2006/main">
            <a:off x="2762250" y="4933950"/>
            <a:ext cx="619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101D3A"/>
                </a:solidFill>
                <a:latin typeface="Liberation Sans"/>
                <a:ea typeface="Liberation Sans"/>
                <a:cs typeface="Liberation Sans"/>
              </a:defRPr>
            </a:defPPr>
          </a:lstStyle>
          <a:p xmlns:a="http://schemas.openxmlformats.org/drawingml/2006/main">
            <a:pPr>
              <a:defRPr sz="1650" b="0">
                <a:solidFill>
                  <a:srgbClr val="101D3A"/>
                </a:solidFill>
                <a:latin typeface="Liberation Sans"/>
                <a:ea typeface="Liberation Sans"/>
                <a:cs typeface="Liberation Sans"/>
              </a:defRPr>
            </a:pPr>
            <a:r>
              <a:rPr sz="1650" b="0">
                <a:solidFill>
                  <a:srgbClr val="101D3A"/>
                </a:solidFill>
                <a:latin typeface="Liberation Sans"/>
                <a:ea typeface="Liberation Sans"/>
                <a:cs typeface="Liberation Sans"/>
              </a:rPr>
              <a:t>Chief of Staff guide and skills v1.3</a:t>
            </a:r>
          </a:p>
        </p:txBody>
      </p:sp>
      <p:sp>
        <p:nvSpPr>
          <p:cNvPr id="22" name="text-21">
            <a:extLst xmlns:a="http://schemas.openxmlformats.org/drawingml/2006/main">
              <a:ext uri="{FF2B5EF4-FFF2-40B4-BE49-F238E27FC236}">
                <a16:creationId xmlns:a16="http://schemas.microsoft.com/office/drawing/2014/main" id="{95EB46AF-51AC-45D1-BAF3-3AFB85D5819C}"/>
              </a:ext>
            </a:extLst>
          </p:cNvPr>
          <p:cNvSpPr>
            <a:spLocks xmlns:a="http://schemas.openxmlformats.org/drawingml/2006/main" noGrp="1"/>
          </p:cNvSpPr>
          <p:nvPr/>
        </p:nvSpPr>
        <p:spPr>
          <a:xfrm xmlns:a="http://schemas.openxmlformats.org/drawingml/2006/main">
            <a:off x="9144000" y="4933950"/>
            <a:ext cx="2333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425" b="0">
                <a:solidFill>
                  <a:srgbClr val="101D3A"/>
                </a:solidFill>
                <a:latin typeface="Liberation Sans"/>
                <a:ea typeface="Liberation Sans"/>
                <a:cs typeface="Liberation Sans"/>
              </a:defRPr>
            </a:defPPr>
          </a:lstStyle>
          <a:p xmlns:a="http://schemas.openxmlformats.org/drawingml/2006/main">
            <a:pPr>
              <a:defRPr sz="1425" b="0">
                <a:solidFill>
                  <a:srgbClr val="101D3A"/>
                </a:solidFill>
                <a:latin typeface="Liberation Sans"/>
                <a:ea typeface="Liberation Sans"/>
                <a:cs typeface="Liberation Sans"/>
              </a:defRPr>
            </a:pPr>
            <a:r>
              <a:rPr sz="1425" b="0">
                <a:solidFill>
                  <a:srgbClr val="101D3A"/>
                </a:solidFill>
                <a:latin typeface="Liberation Sans"/>
                <a:ea typeface="Liberation Sans"/>
                <a:cs typeface="Liberation Sans"/>
              </a:rPr>
              <a:t>Oct 14, 2026</a:t>
            </a:r>
          </a:p>
        </p:txBody>
      </p:sp>
      <p:sp>
        <p:nvSpPr>
          <p:cNvPr id="23" name="">
            <a:extLst xmlns:a="http://schemas.openxmlformats.org/drawingml/2006/main">
              <a:ext uri="{FF2B5EF4-FFF2-40B4-BE49-F238E27FC236}">
                <a16:creationId xmlns:a16="http://schemas.microsoft.com/office/drawing/2014/main" id="{8460733E-A413-474C-B0AD-D4673A729E1F}"/>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4" name="">
            <a:extLst xmlns:a="http://schemas.openxmlformats.org/drawingml/2006/main">
              <a:ext uri="{FF2B5EF4-FFF2-40B4-BE49-F238E27FC236}">
                <a16:creationId xmlns:a16="http://schemas.microsoft.com/office/drawing/2014/main" id="{2BFCD2FB-FC82-4730-BE0C-E720D4BF215F}"/>
              </a:ext>
            </a:extLst>
          </p:cNvPr>
          <p:cNvPicPr>
            <a:picLocks xmlns:a="http://schemas.openxmlformats.org/drawingml/2006/main" noChangeAspect="1"/>
          </p:cNvPicPr>
          <p:nvPr/>
        </p:nvPicPr>
        <p:blipFill>
          <a:blip xmlns:r="http://schemas.openxmlformats.org/officeDocument/2006/relationships" xmlns:a="http://schemas.openxmlformats.org/drawingml/2006/main" r:embed="Red7d2a277abf4227"/>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25" name="text-23">
            <a:extLst xmlns:a="http://schemas.openxmlformats.org/drawingml/2006/main">
              <a:ext uri="{FF2B5EF4-FFF2-40B4-BE49-F238E27FC236}">
                <a16:creationId xmlns:a16="http://schemas.microsoft.com/office/drawing/2014/main" id="{E2C591BD-CE3C-4566-9555-371FE05694DA}"/>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26" name="text-24">
            <a:extLst xmlns:a="http://schemas.openxmlformats.org/drawingml/2006/main">
              <a:ext uri="{FF2B5EF4-FFF2-40B4-BE49-F238E27FC236}">
                <a16:creationId xmlns:a16="http://schemas.microsoft.com/office/drawing/2014/main" id="{45FD794F-4242-4B3B-BB94-F8A23391D195}"/>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25</a:t>
            </a:r>
          </a:p>
        </p:txBody>
      </p:sp>
    </p:spTree>
    <p:extLst>
      <p:ext uri="{BB962C8B-B14F-4D97-AF65-F5344CB8AC3E}">
        <p14:creationId xmlns:p14="http://schemas.microsoft.com/office/powerpoint/2010/main" val="506216402"/>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9A4FAFA5-477C-4392-9373-A5E24B052C85}"/>
              </a:ext>
            </a:extLst>
          </p:cNvPr>
          <p:cNvPicPr>
            <a:picLocks xmlns:a="http://schemas.openxmlformats.org/drawingml/2006/main" noChangeAspect="1"/>
          </p:cNvPicPr>
          <p:nvPr/>
        </p:nvPicPr>
        <p:blipFill>
          <a:blip xmlns:r="http://schemas.openxmlformats.org/officeDocument/2006/relationships" xmlns:a="http://schemas.openxmlformats.org/drawingml/2006/main" r:embed="Re98ce86b0b7243b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4548D60-1A27-43F0-8891-FDB8683FFC8D}"/>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AD07988E-F7FD-4033-88CF-75DCE79210DC}"/>
              </a:ext>
            </a:extLst>
          </p:cNvPr>
          <p:cNvPicPr>
            <a:picLocks xmlns:a="http://schemas.openxmlformats.org/drawingml/2006/main" noChangeAspect="1"/>
          </p:cNvPicPr>
          <p:nvPr/>
        </p:nvPicPr>
        <p:blipFill>
          <a:blip xmlns:r="http://schemas.openxmlformats.org/officeDocument/2006/relationships" xmlns:a="http://schemas.openxmlformats.org/drawingml/2006/main" r:embed="Re8d2dc0b2e104b90"/>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02C5D067-B028-484D-A5B9-363CF57D131D}"/>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72CC48FF-D0EC-4378-8C48-94CF52B5EDA6}"/>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26</a:t>
            </a:r>
          </a:p>
        </p:txBody>
      </p:sp>
    </p:spTree>
    <p:extLst>
      <p:ext uri="{BB962C8B-B14F-4D97-AF65-F5344CB8AC3E}">
        <p14:creationId xmlns:p14="http://schemas.microsoft.com/office/powerpoint/2010/main" val="14205373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512E0A1B-347F-46BB-A21D-BE745C660B57}"/>
              </a:ext>
            </a:extLst>
          </p:cNvPr>
          <p:cNvSpPr>
            <a:spLocks xmlns:a="http://schemas.openxmlformats.org/drawingml/2006/main" noGrp="1"/>
          </p:cNvSpPr>
          <p:nvPr/>
        </p:nvSpPr>
        <p:spPr>
          <a:xfrm xmlns:a="http://schemas.openxmlformats.org/drawingml/2006/main">
            <a:off x="609600" y="381000"/>
            <a:ext cx="10953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1">
                <a:solidFill>
                  <a:srgbClr val="2F6B49"/>
                </a:solidFill>
                <a:latin typeface="Liberation Sans"/>
                <a:ea typeface="Liberation Sans"/>
                <a:cs typeface="Liberation Sans"/>
              </a:defRPr>
            </a:defPPr>
          </a:lstStyle>
          <a:p xmlns:a="http://schemas.openxmlformats.org/drawingml/2006/main">
            <a:pPr>
              <a:defRPr sz="1200" b="1">
                <a:solidFill>
                  <a:srgbClr val="2F6B49"/>
                </a:solidFill>
                <a:latin typeface="Liberation Sans"/>
                <a:ea typeface="Liberation Sans"/>
                <a:cs typeface="Liberation Sans"/>
              </a:defRPr>
            </a:pPr>
            <a:r>
              <a:rPr sz="1200" b="1">
                <a:solidFill>
                  <a:srgbClr val="2F6B49"/>
                </a:solidFill>
                <a:latin typeface="Liberation Sans"/>
                <a:ea typeface="Liberation Sans"/>
                <a:cs typeface="Liberation Sans"/>
              </a:rPr>
              <a:t>WOMEN IN ENTERPRISE AI / WHAT’S NEXT</a:t>
            </a:r>
          </a:p>
        </p:txBody>
      </p:sp>
      <p:sp>
        <p:nvSpPr>
          <p:cNvPr id="2" name="text-1">
            <a:extLst xmlns:a="http://schemas.openxmlformats.org/drawingml/2006/main">
              <a:ext uri="{FF2B5EF4-FFF2-40B4-BE49-F238E27FC236}">
                <a16:creationId xmlns:a16="http://schemas.microsoft.com/office/drawing/2014/main" id="{999D2969-C5B7-44DC-82F1-491F51A19D56}"/>
              </a:ext>
            </a:extLst>
          </p:cNvPr>
          <p:cNvSpPr>
            <a:spLocks xmlns:a="http://schemas.openxmlformats.org/drawingml/2006/main" noGrp="1"/>
          </p:cNvSpPr>
          <p:nvPr/>
        </p:nvSpPr>
        <p:spPr>
          <a:xfrm xmlns:a="http://schemas.openxmlformats.org/drawingml/2006/main">
            <a:off x="609600" y="895350"/>
            <a:ext cx="109728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01D3A"/>
                </a:solidFill>
                <a:latin typeface="Liberation Sans"/>
                <a:ea typeface="Liberation Sans"/>
                <a:cs typeface="Liberation Sans"/>
              </a:defRPr>
            </a:defPPr>
          </a:lstStyle>
          <a:p xmlns:a="http://schemas.openxmlformats.org/drawingml/2006/main">
            <a:pPr>
              <a:defRPr sz="3450" b="1">
                <a:solidFill>
                  <a:srgbClr val="101D3A"/>
                </a:solidFill>
                <a:latin typeface="Liberation Sans"/>
                <a:ea typeface="Liberation Sans"/>
                <a:cs typeface="Liberation Sans"/>
              </a:defRPr>
            </a:pPr>
            <a:r>
              <a:rPr sz="3450" b="1">
                <a:solidFill>
                  <a:srgbClr val="101D3A"/>
                </a:solidFill>
                <a:latin typeface="Liberation Sans"/>
                <a:ea typeface="Liberation Sans"/>
                <a:cs typeface="Liberation Sans"/>
              </a:rPr>
              <a:t>Future sessions</a:t>
            </a:r>
          </a:p>
        </p:txBody>
      </p:sp>
      <p:sp>
        <p:nvSpPr>
          <p:cNvPr id="3" name="text-2">
            <a:extLst xmlns:a="http://schemas.openxmlformats.org/drawingml/2006/main">
              <a:ext uri="{FF2B5EF4-FFF2-40B4-BE49-F238E27FC236}">
                <a16:creationId xmlns:a16="http://schemas.microsoft.com/office/drawing/2014/main" id="{7DA425CE-2BBB-43E8-92B8-C4277AE88E4A}"/>
              </a:ext>
            </a:extLst>
          </p:cNvPr>
          <p:cNvSpPr>
            <a:spLocks xmlns:a="http://schemas.openxmlformats.org/drawingml/2006/main" noGrp="1"/>
          </p:cNvSpPr>
          <p:nvPr/>
        </p:nvSpPr>
        <p:spPr>
          <a:xfrm xmlns:a="http://schemas.openxmlformats.org/drawingml/2006/main">
            <a:off x="609600" y="2047875"/>
            <a:ext cx="10953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1">
                <a:solidFill>
                  <a:srgbClr val="2F6B49"/>
                </a:solidFill>
                <a:latin typeface="Liberation Sans"/>
                <a:ea typeface="Liberation Sans"/>
                <a:cs typeface="Liberation Sans"/>
              </a:defRPr>
            </a:defPPr>
          </a:lstStyle>
          <a:p xmlns:a="http://schemas.openxmlformats.org/drawingml/2006/main">
            <a:pPr>
              <a:defRPr sz="1575" b="1">
                <a:solidFill>
                  <a:srgbClr val="2F6B49"/>
                </a:solidFill>
                <a:latin typeface="Liberation Sans"/>
                <a:ea typeface="Liberation Sans"/>
                <a:cs typeface="Liberation Sans"/>
              </a:defRPr>
            </a:pPr>
            <a:r>
              <a:rPr sz="1575" b="1">
                <a:solidFill>
                  <a:srgbClr val="2F6B49"/>
                </a:solidFill>
                <a:latin typeface="Liberation Sans"/>
                <a:ea typeface="Liberation Sans"/>
                <a:cs typeface="Liberation Sans"/>
              </a:rPr>
              <a:t>FRIDAY, OCTOBER 23 / 10 A.M. PT / 1 P.M. ET</a:t>
            </a:r>
          </a:p>
        </p:txBody>
      </p:sp>
      <p:sp>
        <p:nvSpPr>
          <p:cNvPr id="4" name="text-3">
            <a:extLst xmlns:a="http://schemas.openxmlformats.org/drawingml/2006/main">
              <a:ext uri="{FF2B5EF4-FFF2-40B4-BE49-F238E27FC236}">
                <a16:creationId xmlns:a16="http://schemas.microsoft.com/office/drawing/2014/main" id="{869DBF98-6289-4C5C-AE09-08DAE7772AE1}"/>
              </a:ext>
            </a:extLst>
          </p:cNvPr>
          <p:cNvSpPr>
            <a:spLocks xmlns:a="http://schemas.openxmlformats.org/drawingml/2006/main" noGrp="1"/>
          </p:cNvSpPr>
          <p:nvPr/>
        </p:nvSpPr>
        <p:spPr>
          <a:xfrm xmlns:a="http://schemas.openxmlformats.org/drawingml/2006/main">
            <a:off x="609600" y="2571750"/>
            <a:ext cx="10953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625" b="1">
                <a:solidFill>
                  <a:srgbClr val="101D3A"/>
                </a:solidFill>
                <a:latin typeface="Liberation Sans"/>
                <a:ea typeface="Liberation Sans"/>
                <a:cs typeface="Liberation Sans"/>
              </a:defRPr>
            </a:defPPr>
          </a:lstStyle>
          <a:p xmlns:a="http://schemas.openxmlformats.org/drawingml/2006/main">
            <a:pPr>
              <a:defRPr sz="2625" b="1">
                <a:solidFill>
                  <a:srgbClr val="101D3A"/>
                </a:solidFill>
                <a:latin typeface="Liberation Sans"/>
                <a:ea typeface="Liberation Sans"/>
                <a:cs typeface="Liberation Sans"/>
              </a:defRPr>
            </a:pPr>
            <a:r>
              <a:rPr sz="2625" b="1">
                <a:solidFill>
                  <a:srgbClr val="101D3A"/>
                </a:solidFill>
                <a:latin typeface="Liberation Sans"/>
                <a:ea typeface="Liberation Sans"/>
                <a:cs typeface="Liberation Sans"/>
              </a:rPr>
              <a:t>Build a working calculator inside ChatGPT</a:t>
            </a:r>
          </a:p>
        </p:txBody>
      </p:sp>
      <p:sp>
        <p:nvSpPr>
          <p:cNvPr id="5" name="text-4">
            <a:extLst xmlns:a="http://schemas.openxmlformats.org/drawingml/2006/main">
              <a:ext uri="{FF2B5EF4-FFF2-40B4-BE49-F238E27FC236}">
                <a16:creationId xmlns:a16="http://schemas.microsoft.com/office/drawing/2014/main" id="{1E0C5B70-8660-4C37-BC20-3FAA62EECFFC}"/>
              </a:ext>
            </a:extLst>
          </p:cNvPr>
          <p:cNvSpPr>
            <a:spLocks xmlns:a="http://schemas.openxmlformats.org/drawingml/2006/main" noGrp="1"/>
          </p:cNvSpPr>
          <p:nvPr/>
        </p:nvSpPr>
        <p:spPr>
          <a:xfrm xmlns:a="http://schemas.openxmlformats.org/drawingml/2006/main">
            <a:off x="609600" y="3286125"/>
            <a:ext cx="10953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01D3A"/>
                </a:solidFill>
                <a:latin typeface="Liberation Sans"/>
                <a:ea typeface="Liberation Sans"/>
                <a:cs typeface="Liberation Sans"/>
              </a:defRPr>
            </a:defPPr>
          </a:lstStyle>
          <a:p xmlns:a="http://schemas.openxmlformats.org/drawingml/2006/main">
            <a:pPr>
              <a:defRPr sz="1950" b="0">
                <a:solidFill>
                  <a:srgbClr val="101D3A"/>
                </a:solidFill>
                <a:latin typeface="Liberation Sans"/>
                <a:ea typeface="Liberation Sans"/>
                <a:cs typeface="Liberation Sans"/>
              </a:defRPr>
            </a:pPr>
            <a:r>
              <a:rPr sz="1950" b="0">
                <a:solidFill>
                  <a:srgbClr val="101D3A"/>
                </a:solidFill>
                <a:latin typeface="Liberation Sans"/>
                <a:ea typeface="Liberation Sans"/>
                <a:cs typeface="Liberation Sans"/>
              </a:rPr>
              <a:t>Change assumptions and inspect the formulas.</a:t>
            </a:r>
          </a:p>
        </p:txBody>
      </p:sp>
      <p:sp>
        <p:nvSpPr>
          <p:cNvPr id="6" name="">
            <a:extLst xmlns:a="http://schemas.openxmlformats.org/drawingml/2006/main">
              <a:ext uri="{FF2B5EF4-FFF2-40B4-BE49-F238E27FC236}">
                <a16:creationId xmlns:a16="http://schemas.microsoft.com/office/drawing/2014/main" id="{38E85A95-CA3F-41D6-894C-3D0B2942064F}"/>
              </a:ext>
            </a:extLst>
          </p:cNvPr>
          <p:cNvSpPr>
            <a:spLocks xmlns:a="http://schemas.openxmlformats.org/drawingml/2006/main" noGrp="1"/>
          </p:cNvSpPr>
          <p:nvPr/>
        </p:nvSpPr>
        <p:spPr>
          <a:xfrm xmlns:a="http://schemas.openxmlformats.org/drawingml/2006/main">
            <a:off x="609600" y="3952875"/>
            <a:ext cx="10972800" cy="1952625"/>
          </a:xfrm>
          <a:prstGeom xmlns:a="http://schemas.openxmlformats.org/drawingml/2006/main" prst="rect">
            <a:avLst/>
          </a:prstGeom>
          <a:solidFill xmlns:a="http://schemas.openxmlformats.org/drawingml/2006/main">
            <a:srgbClr val="EDF3EB"/>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287DAD5A-A02C-4099-A420-17AE500F2C59}"/>
              </a:ext>
            </a:extLst>
          </p:cNvPr>
          <p:cNvSpPr>
            <a:spLocks xmlns:a="http://schemas.openxmlformats.org/drawingml/2006/main" noGrp="1"/>
          </p:cNvSpPr>
          <p:nvPr/>
        </p:nvSpPr>
        <p:spPr>
          <a:xfrm xmlns:a="http://schemas.openxmlformats.org/drawingml/2006/main">
            <a:off x="838200" y="4171950"/>
            <a:ext cx="10477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1">
                <a:solidFill>
                  <a:srgbClr val="2F6B49"/>
                </a:solidFill>
                <a:latin typeface="Liberation Sans"/>
                <a:ea typeface="Liberation Sans"/>
                <a:cs typeface="Liberation Sans"/>
              </a:defRPr>
            </a:defPPr>
          </a:lstStyle>
          <a:p xmlns:a="http://schemas.openxmlformats.org/drawingml/2006/main">
            <a:pPr>
              <a:defRPr sz="1575" b="1">
                <a:solidFill>
                  <a:srgbClr val="2F6B49"/>
                </a:solidFill>
                <a:latin typeface="Liberation Sans"/>
                <a:ea typeface="Liberation Sans"/>
                <a:cs typeface="Liberation Sans"/>
              </a:defRPr>
            </a:pPr>
            <a:r>
              <a:rPr sz="1575" b="1">
                <a:solidFill>
                  <a:srgbClr val="2F6B49"/>
                </a:solidFill>
                <a:latin typeface="Liberation Sans"/>
                <a:ea typeface="Liberation Sans"/>
                <a:cs typeface="Liberation Sans"/>
              </a:rPr>
              <a:t>FRIDAY, OCTOBER 30 / 10 A.M. PT / 1 P.M. ET</a:t>
            </a:r>
          </a:p>
        </p:txBody>
      </p:sp>
      <p:sp>
        <p:nvSpPr>
          <p:cNvPr id="8" name="text-7">
            <a:extLst xmlns:a="http://schemas.openxmlformats.org/drawingml/2006/main">
              <a:ext uri="{FF2B5EF4-FFF2-40B4-BE49-F238E27FC236}">
                <a16:creationId xmlns:a16="http://schemas.microsoft.com/office/drawing/2014/main" id="{425C03D1-184F-45C8-A74E-02FF4464A890}"/>
              </a:ext>
            </a:extLst>
          </p:cNvPr>
          <p:cNvSpPr>
            <a:spLocks xmlns:a="http://schemas.openxmlformats.org/drawingml/2006/main" noGrp="1"/>
          </p:cNvSpPr>
          <p:nvPr/>
        </p:nvSpPr>
        <p:spPr>
          <a:xfrm xmlns:a="http://schemas.openxmlformats.org/drawingml/2006/main">
            <a:off x="838200" y="4667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1">
                <a:solidFill>
                  <a:srgbClr val="101D3A"/>
                </a:solidFill>
                <a:latin typeface="Liberation Sans"/>
                <a:ea typeface="Liberation Sans"/>
                <a:cs typeface="Liberation Sans"/>
              </a:defRPr>
            </a:defPPr>
          </a:lstStyle>
          <a:p xmlns:a="http://schemas.openxmlformats.org/drawingml/2006/main">
            <a:pPr>
              <a:defRPr sz="2850" b="1">
                <a:solidFill>
                  <a:srgbClr val="101D3A"/>
                </a:solidFill>
                <a:latin typeface="Liberation Sans"/>
                <a:ea typeface="Liberation Sans"/>
                <a:cs typeface="Liberation Sans"/>
              </a:defRPr>
            </a:pPr>
            <a:r>
              <a:rPr sz="2850" b="1">
                <a:solidFill>
                  <a:srgbClr val="101D3A"/>
                </a:solidFill>
                <a:latin typeface="Liberation Sans"/>
                <a:ea typeface="Liberation Sans"/>
                <a:cs typeface="Liberation Sans"/>
              </a:rPr>
              <a:t>Amanda Machan, nCino</a:t>
            </a:r>
          </a:p>
        </p:txBody>
      </p:sp>
      <p:sp>
        <p:nvSpPr>
          <p:cNvPr id="9" name="text-8">
            <a:extLst xmlns:a="http://schemas.openxmlformats.org/drawingml/2006/main">
              <a:ext uri="{FF2B5EF4-FFF2-40B4-BE49-F238E27FC236}">
                <a16:creationId xmlns:a16="http://schemas.microsoft.com/office/drawing/2014/main" id="{D0539247-C1A2-4F41-A572-7B19B1AC746B}"/>
              </a:ext>
            </a:extLst>
          </p:cNvPr>
          <p:cNvSpPr>
            <a:spLocks xmlns:a="http://schemas.openxmlformats.org/drawingml/2006/main" noGrp="1"/>
          </p:cNvSpPr>
          <p:nvPr/>
        </p:nvSpPr>
        <p:spPr>
          <a:xfrm xmlns:a="http://schemas.openxmlformats.org/drawingml/2006/main">
            <a:off x="838200" y="5276850"/>
            <a:ext cx="10477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101D3A"/>
                </a:solidFill>
                <a:latin typeface="Liberation Sans"/>
                <a:ea typeface="Liberation Sans"/>
                <a:cs typeface="Liberation Sans"/>
              </a:defRPr>
            </a:defPPr>
          </a:lstStyle>
          <a:p xmlns:a="http://schemas.openxmlformats.org/drawingml/2006/main">
            <a:pPr>
              <a:defRPr sz="2100" b="0">
                <a:solidFill>
                  <a:srgbClr val="101D3A"/>
                </a:solidFill>
                <a:latin typeface="Liberation Sans"/>
                <a:ea typeface="Liberation Sans"/>
                <a:cs typeface="Liberation Sans"/>
              </a:defRPr>
            </a:pPr>
            <a:r>
              <a:rPr sz="2100" b="0">
                <a:solidFill>
                  <a:srgbClr val="101D3A"/>
                </a:solidFill>
                <a:latin typeface="Liberation Sans"/>
                <a:ea typeface="Liberation Sans"/>
                <a:cs typeface="Liberation Sans"/>
              </a:rPr>
              <a:t>PLOPs Rewired and Workforce Acceleration</a:t>
            </a:r>
          </a:p>
        </p:txBody>
      </p:sp>
      <p:sp>
        <p:nvSpPr>
          <p:cNvPr id="10" name="">
            <a:extLst xmlns:a="http://schemas.openxmlformats.org/drawingml/2006/main">
              <a:ext uri="{FF2B5EF4-FFF2-40B4-BE49-F238E27FC236}">
                <a16:creationId xmlns:a16="http://schemas.microsoft.com/office/drawing/2014/main" id="{BA8C418A-874B-4C71-AF70-D30A5FFC3729}"/>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1" name="">
            <a:extLst xmlns:a="http://schemas.openxmlformats.org/drawingml/2006/main">
              <a:ext uri="{FF2B5EF4-FFF2-40B4-BE49-F238E27FC236}">
                <a16:creationId xmlns:a16="http://schemas.microsoft.com/office/drawing/2014/main" id="{B40D96A0-AC52-43AB-81C9-B39D4EE15A86}"/>
              </a:ext>
            </a:extLst>
          </p:cNvPr>
          <p:cNvPicPr>
            <a:picLocks xmlns:a="http://schemas.openxmlformats.org/drawingml/2006/main" noChangeAspect="1"/>
          </p:cNvPicPr>
          <p:nvPr/>
        </p:nvPicPr>
        <p:blipFill>
          <a:blip xmlns:r="http://schemas.openxmlformats.org/officeDocument/2006/relationships" xmlns:a="http://schemas.openxmlformats.org/drawingml/2006/main" r:embed="R8893f05260194d6c"/>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12" name="text-10">
            <a:extLst xmlns:a="http://schemas.openxmlformats.org/drawingml/2006/main">
              <a:ext uri="{FF2B5EF4-FFF2-40B4-BE49-F238E27FC236}">
                <a16:creationId xmlns:a16="http://schemas.microsoft.com/office/drawing/2014/main" id="{1C7ECB16-72CC-4B1E-B857-ACAF86921446}"/>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13" name="text-11">
            <a:extLst xmlns:a="http://schemas.openxmlformats.org/drawingml/2006/main">
              <a:ext uri="{FF2B5EF4-FFF2-40B4-BE49-F238E27FC236}">
                <a16:creationId xmlns:a16="http://schemas.microsoft.com/office/drawing/2014/main" id="{3761264F-BE45-4C1E-A6A3-B164F01100D6}"/>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27</a:t>
            </a:r>
          </a:p>
        </p:txBody>
      </p:sp>
    </p:spTree>
    <p:extLst>
      <p:ext uri="{BB962C8B-B14F-4D97-AF65-F5344CB8AC3E}">
        <p14:creationId xmlns:p14="http://schemas.microsoft.com/office/powerpoint/2010/main" val="282937612"/>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72A08A20-C133-49AD-B809-CE8C2DD695C5}"/>
              </a:ext>
            </a:extLst>
          </p:cNvPr>
          <p:cNvPicPr>
            <a:picLocks xmlns:a="http://schemas.openxmlformats.org/drawingml/2006/main" noChangeAspect="1"/>
          </p:cNvPicPr>
          <p:nvPr/>
        </p:nvPicPr>
        <p:blipFill>
          <a:blip xmlns:r="http://schemas.openxmlformats.org/officeDocument/2006/relationships" xmlns:a="http://schemas.openxmlformats.org/drawingml/2006/main" r:embed="R12e65b04c4a94112"/>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1EDA3F3-C3EE-454D-8AE1-93E2E9708A38}"/>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6A7B0C6F-3E94-4657-A426-34A9554E6322}"/>
              </a:ext>
            </a:extLst>
          </p:cNvPr>
          <p:cNvPicPr>
            <a:picLocks xmlns:a="http://schemas.openxmlformats.org/drawingml/2006/main" noChangeAspect="1"/>
          </p:cNvPicPr>
          <p:nvPr/>
        </p:nvPicPr>
        <p:blipFill>
          <a:blip xmlns:r="http://schemas.openxmlformats.org/officeDocument/2006/relationships" xmlns:a="http://schemas.openxmlformats.org/drawingml/2006/main" r:embed="R5181a396691e4e2f"/>
          <a:stretch xmlns:a="http://schemas.openxmlformats.org/drawingml/2006/main"/>
        </p:blipFill>
        <p:spPr>
          <a:xfrm xmlns:a="http://schemas.openxmlformats.org/drawingml/2006/main">
            <a:off x="609600" y="6421058"/>
            <a:ext cx="2095500" cy="369058"/>
          </a:xfrm>
          <a:prstGeom xmlns:a="http://schemas.openxmlformats.org/drawingml/2006/main" prst="rect">
            <a:avLst/>
          </a:prstGeom>
        </p:spPr>
      </p:pic>
      <p:sp>
        <p:nvSpPr>
          <p:cNvPr id="5" name="text-1">
            <a:extLst xmlns:a="http://schemas.openxmlformats.org/drawingml/2006/main">
              <a:ext uri="{FF2B5EF4-FFF2-40B4-BE49-F238E27FC236}">
                <a16:creationId xmlns:a16="http://schemas.microsoft.com/office/drawing/2014/main" id="{1F9B48C8-737C-41E4-B944-A49B0C340D30}"/>
              </a:ext>
            </a:extLst>
          </p:cNvPr>
          <p:cNvSpPr>
            <a:spLocks xmlns:a="http://schemas.openxmlformats.org/drawingml/2006/main" noGrp="1"/>
          </p:cNvSpPr>
          <p:nvPr/>
        </p:nvSpPr>
        <p:spPr>
          <a:xfrm xmlns:a="http://schemas.openxmlformats.org/drawingml/2006/main">
            <a:off x="5143500" y="6553200"/>
            <a:ext cx="571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the Signal Room for Women in Enterprise AI</a:t>
            </a:r>
          </a:p>
        </p:txBody>
      </p:sp>
      <p:sp>
        <p:nvSpPr>
          <p:cNvPr id="6" name="text-2">
            <a:extLst xmlns:a="http://schemas.openxmlformats.org/drawingml/2006/main">
              <a:ext uri="{FF2B5EF4-FFF2-40B4-BE49-F238E27FC236}">
                <a16:creationId xmlns:a16="http://schemas.microsoft.com/office/drawing/2014/main" id="{2BEA3197-B461-4678-9CCA-5612979A9BE9}"/>
              </a:ext>
            </a:extLst>
          </p:cNvPr>
          <p:cNvSpPr>
            <a:spLocks xmlns:a="http://schemas.openxmlformats.org/drawingml/2006/main" noGrp="1"/>
          </p:cNvSpPr>
          <p:nvPr/>
        </p:nvSpPr>
        <p:spPr>
          <a:xfrm xmlns:a="http://schemas.openxmlformats.org/drawingml/2006/main">
            <a:off x="11430000" y="6553200"/>
            <a:ext cx="3619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75" b="0">
                <a:solidFill>
                  <a:srgbClr val="101D3A"/>
                </a:solidFill>
                <a:latin typeface="Liberation Sans"/>
                <a:ea typeface="Liberation Sans"/>
                <a:cs typeface="Liberation Sans"/>
              </a:defRPr>
            </a:defPPr>
          </a:lstStyle>
          <a:p xmlns:a="http://schemas.openxmlformats.org/drawingml/2006/main">
            <a:pPr>
              <a:defRPr sz="975" b="0">
                <a:solidFill>
                  <a:srgbClr val="101D3A"/>
                </a:solidFill>
                <a:latin typeface="Liberation Sans"/>
                <a:ea typeface="Liberation Sans"/>
                <a:cs typeface="Liberation Sans"/>
              </a:defRPr>
            </a:pPr>
            <a:r>
              <a:rPr sz="975" b="0">
                <a:solidFill>
                  <a:srgbClr val="101D3A"/>
                </a:solidFill>
                <a:latin typeface="Liberation Sans"/>
                <a:ea typeface="Liberation Sans"/>
                <a:cs typeface="Liberation Sans"/>
              </a:rPr>
              <a:t>28</a:t>
            </a:r>
          </a:p>
        </p:txBody>
      </p:sp>
    </p:spTree>
    <p:extLst>
      <p:ext uri="{BB962C8B-B14F-4D97-AF65-F5344CB8AC3E}">
        <p14:creationId xmlns:p14="http://schemas.microsoft.com/office/powerpoint/2010/main" val="190475284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2026-10-15T16:48:12.8480000Z</dcterms:created>
  <dcterms:modified xsi:type="dcterms:W3CDTF">2026-10-15T16:48:12.8480000Z</dcterms:modified>
</coreProperties>
</file>